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47"/>
  </p:notesMasterIdLst>
  <p:sldIdLst>
    <p:sldId id="309" r:id="rId3"/>
    <p:sldId id="269" r:id="rId4"/>
    <p:sldId id="323" r:id="rId5"/>
    <p:sldId id="312" r:id="rId6"/>
    <p:sldId id="283" r:id="rId7"/>
    <p:sldId id="311" r:id="rId8"/>
    <p:sldId id="313" r:id="rId9"/>
    <p:sldId id="324" r:id="rId10"/>
    <p:sldId id="325" r:id="rId11"/>
    <p:sldId id="286" r:id="rId12"/>
    <p:sldId id="284" r:id="rId13"/>
    <p:sldId id="287" r:id="rId14"/>
    <p:sldId id="288" r:id="rId15"/>
    <p:sldId id="315" r:id="rId16"/>
    <p:sldId id="308" r:id="rId17"/>
    <p:sldId id="330" r:id="rId18"/>
    <p:sldId id="307" r:id="rId19"/>
    <p:sldId id="306" r:id="rId20"/>
    <p:sldId id="289" r:id="rId21"/>
    <p:sldId id="326" r:id="rId22"/>
    <p:sldId id="329" r:id="rId23"/>
    <p:sldId id="334" r:id="rId24"/>
    <p:sldId id="345" r:id="rId25"/>
    <p:sldId id="331" r:id="rId26"/>
    <p:sldId id="336" r:id="rId27"/>
    <p:sldId id="346" r:id="rId28"/>
    <p:sldId id="341" r:id="rId29"/>
    <p:sldId id="340" r:id="rId30"/>
    <p:sldId id="337" r:id="rId31"/>
    <p:sldId id="338" r:id="rId32"/>
    <p:sldId id="343" r:id="rId33"/>
    <p:sldId id="342" r:id="rId34"/>
    <p:sldId id="347" r:id="rId35"/>
    <p:sldId id="348" r:id="rId36"/>
    <p:sldId id="344" r:id="rId37"/>
    <p:sldId id="327" r:id="rId38"/>
    <p:sldId id="335" r:id="rId39"/>
    <p:sldId id="333" r:id="rId40"/>
    <p:sldId id="339" r:id="rId41"/>
    <p:sldId id="349" r:id="rId42"/>
    <p:sldId id="295" r:id="rId43"/>
    <p:sldId id="319" r:id="rId44"/>
    <p:sldId id="320" r:id="rId45"/>
    <p:sldId id="321"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99"/>
    <a:srgbClr val="FF0000"/>
    <a:srgbClr val="FF9900"/>
    <a:srgbClr val="FF6600"/>
    <a:srgbClr val="008000"/>
    <a:srgbClr val="0033CC"/>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546"/>
    <p:restoredTop sz="94647"/>
  </p:normalViewPr>
  <p:slideViewPr>
    <p:cSldViewPr>
      <p:cViewPr varScale="1">
        <p:scale>
          <a:sx n="75" d="100"/>
          <a:sy n="75" d="100"/>
        </p:scale>
        <p:origin x="600"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8C6F6FD-6709-4474-BE92-75843D28994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32E8C7E7-0587-480F-A744-7448BFFF4795}"/>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0"/>
                <a:cs typeface="Arial" charset="0"/>
              </a:defRPr>
            </a:lvl1pPr>
          </a:lstStyle>
          <a:p>
            <a:pPr>
              <a:defRPr/>
            </a:pPr>
            <a:endParaRPr lang="en-US"/>
          </a:p>
        </p:txBody>
      </p:sp>
      <p:sp>
        <p:nvSpPr>
          <p:cNvPr id="3076" name="Rectangle 4">
            <a:extLst>
              <a:ext uri="{FF2B5EF4-FFF2-40B4-BE49-F238E27FC236}">
                <a16:creationId xmlns:a16="http://schemas.microsoft.com/office/drawing/2014/main" id="{238B4C81-34A5-4D1F-AF8F-77ADB86B5E9E}"/>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E395491-A40C-4C63-86B2-B7F8C4D48D2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979CB958-5F63-42FD-95D7-167FFA119CA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B1CDEB4F-3FF7-4C56-9047-6B711590FF8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fld id="{0A17E133-33DB-4777-8F61-DFD7EE9AFCBF}"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242016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11271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8749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24424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3464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28338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2250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56463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5207890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6547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08289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6451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67003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6628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3370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04708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1046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7033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645097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6255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67927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34707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8096089-250E-4D6B-98A5-E6D2A484FF35}"/>
              </a:ext>
            </a:extLst>
          </p:cNvPr>
          <p:cNvSpPr>
            <a:spLocks noChangeArrowheads="1"/>
          </p:cNvSpPr>
          <p:nvPr/>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7397C5B2-5339-4E85-AFDC-9BCD15EB3E18}"/>
              </a:ext>
            </a:extLst>
          </p:cNvPr>
          <p:cNvSpPr>
            <a:spLocks noChangeArrowheads="1"/>
          </p:cNvSpPr>
          <p:nvPr/>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29C9D18A-2E8E-4B8C-877F-8B3285DA6452}"/>
              </a:ext>
            </a:extLst>
          </p:cNvPr>
          <p:cNvSpPr>
            <a:spLocks noChangeArrowheads="1"/>
          </p:cNvSpPr>
          <p:nvPr/>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0456C19-ABF3-44BB-AA72-BC69E8CA30BA}"/>
              </a:ext>
            </a:extLst>
          </p:cNvPr>
          <p:cNvSpPr>
            <a:spLocks noChangeArrowheads="1"/>
          </p:cNvSpPr>
          <p:nvPr/>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1" name="Rectangle 3">
            <a:extLst>
              <a:ext uri="{FF2B5EF4-FFF2-40B4-BE49-F238E27FC236}">
                <a16:creationId xmlns:a16="http://schemas.microsoft.com/office/drawing/2014/main" id="{2427059D-EF88-47D0-AD9F-571678233FFF}"/>
              </a:ext>
            </a:extLst>
          </p:cNvPr>
          <p:cNvSpPr>
            <a:spLocks noChangeArrowheads="1"/>
          </p:cNvSpPr>
          <p:nvPr/>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2" name="Line 4">
            <a:extLst>
              <a:ext uri="{FF2B5EF4-FFF2-40B4-BE49-F238E27FC236}">
                <a16:creationId xmlns:a16="http://schemas.microsoft.com/office/drawing/2014/main" id="{A799875A-A846-49FB-8A08-9CC99EB90271}"/>
              </a:ext>
            </a:extLst>
          </p:cNvPr>
          <p:cNvSpPr>
            <a:spLocks noChangeShapeType="1"/>
          </p:cNvSpPr>
          <p:nvPr/>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51B7F1D1-18D1-4CCA-ADD1-8DAA00A25EEB}"/>
              </a:ext>
            </a:extLst>
          </p:cNvPr>
          <p:cNvSpPr>
            <a:spLocks noChangeArrowheads="1"/>
          </p:cNvSpPr>
          <p:nvPr/>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4" name="Rectangle 6">
            <a:extLst>
              <a:ext uri="{FF2B5EF4-FFF2-40B4-BE49-F238E27FC236}">
                <a16:creationId xmlns:a16="http://schemas.microsoft.com/office/drawing/2014/main" id="{799AAD94-BD4B-4382-B00A-E7A9B1492E0E}"/>
              </a:ext>
            </a:extLst>
          </p:cNvPr>
          <p:cNvSpPr>
            <a:spLocks noChangeArrowheads="1"/>
          </p:cNvSpPr>
          <p:nvPr/>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citizen-times.com/story/entertainment/dining/2015/04/09/mccormick-field-ballpark-food-gone-wild/25509071/"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m.mlb.com/cutfour/2015/05/19/125182038/fresno-grizzlies-have-created-pizza-hot-dog-monster" TargetMode="Externa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inc.com/leigh-buchanan/sweet-hospitality-group-is-one-of-the-biggest-stars-on-broadway.html" TargetMode="Externa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8.xml"/><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youtube.com/watch?v=bPzXhfB74pQ" TargetMode="External"/><Relationship Id="rId1" Type="http://schemas.openxmlformats.org/officeDocument/2006/relationships/slideLayout" Target="../slideLayouts/slideLayout18.xml"/><Relationship Id="rId5" Type="http://schemas.openxmlformats.org/officeDocument/2006/relationships/image" Target="../media/image47.jpeg"/><Relationship Id="rId4" Type="http://schemas.openxmlformats.org/officeDocument/2006/relationships/image" Target="../media/image46.jpeg"/></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www.golf.com/tour-and-news/jordan-spieth-throw-first-pitch-texas-rangers-game-tuesday"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Rugby">
            <a:extLst>
              <a:ext uri="{FF2B5EF4-FFF2-40B4-BE49-F238E27FC236}">
                <a16:creationId xmlns:a16="http://schemas.microsoft.com/office/drawing/2014/main" id="{89FCD404-9DFB-4A34-86E4-E3EE108949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
            <a:ext cx="91440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AF2C0654-95DA-4E71-B669-490136750398}"/>
              </a:ext>
            </a:extLst>
          </p:cNvPr>
          <p:cNvSpPr txBox="1">
            <a:spLocks noChangeArrowheads="1"/>
          </p:cNvSpPr>
          <p:nvPr/>
        </p:nvSpPr>
        <p:spPr bwMode="auto">
          <a:xfrm>
            <a:off x="0" y="533400"/>
            <a:ext cx="83820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latin typeface="Arial Black" panose="020B0A04020102020204" pitchFamily="34" charset="0"/>
              </a:rPr>
              <a:t>Lesson 10.2 – </a:t>
            </a:r>
          </a:p>
          <a:p>
            <a:pPr eaLnBrk="1" hangingPunct="1">
              <a:spcBef>
                <a:spcPct val="50000"/>
              </a:spcBef>
            </a:pPr>
            <a:r>
              <a:rPr lang="en-US" altLang="en-US" sz="3600">
                <a:latin typeface="Arial Black" panose="020B0A04020102020204" pitchFamily="34" charset="0"/>
              </a:rPr>
              <a:t>What are Game Operations?</a:t>
            </a:r>
          </a:p>
        </p:txBody>
      </p:sp>
      <p:sp>
        <p:nvSpPr>
          <p:cNvPr id="4099" name="Text Box 4">
            <a:extLst>
              <a:ext uri="{FF2B5EF4-FFF2-40B4-BE49-F238E27FC236}">
                <a16:creationId xmlns:a16="http://schemas.microsoft.com/office/drawing/2014/main" id="{E3071D70-6D44-42E2-9517-6B555634BEEB}"/>
              </a:ext>
            </a:extLst>
          </p:cNvPr>
          <p:cNvSpPr txBox="1">
            <a:spLocks noChangeArrowheads="1"/>
          </p:cNvSpPr>
          <p:nvPr/>
        </p:nvSpPr>
        <p:spPr bwMode="auto">
          <a:xfrm>
            <a:off x="5638800" y="6324600"/>
            <a:ext cx="3505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b="1" dirty="0"/>
              <a:t>Copyright </a:t>
            </a:r>
            <a:r>
              <a:rPr lang="en-US" altLang="en-US" sz="1200" b="1" dirty="0"/>
              <a:t>© </a:t>
            </a:r>
            <a:r>
              <a:rPr lang="is-IS" altLang="en-US" sz="1000" b="1" dirty="0"/>
              <a:t>2020</a:t>
            </a:r>
            <a:r>
              <a:rPr lang="en-US" altLang="en-US" sz="1000" b="1"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7640F9EA-C761-4DE4-A1B6-8AA9C542D9E5}"/>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3314" name="Rectangle 6">
            <a:extLst>
              <a:ext uri="{FF2B5EF4-FFF2-40B4-BE49-F238E27FC236}">
                <a16:creationId xmlns:a16="http://schemas.microsoft.com/office/drawing/2014/main" id="{9F901C7B-C802-4175-8227-5634C027A979}"/>
              </a:ext>
            </a:extLst>
          </p:cNvPr>
          <p:cNvSpPr>
            <a:spLocks noChangeArrowheads="1"/>
          </p:cNvSpPr>
          <p:nvPr/>
        </p:nvSpPr>
        <p:spPr bwMode="auto">
          <a:xfrm>
            <a:off x="304800" y="1662113"/>
            <a:ext cx="84963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What is the role of game entertainment in </a:t>
            </a:r>
          </a:p>
          <a:p>
            <a:pPr algn="ctr" eaLnBrk="1" hangingPunct="1"/>
            <a:r>
              <a:rPr lang="en-US" altLang="en-US" i="1">
                <a:latin typeface="Verdana" panose="020B0604030504040204" pitchFamily="34" charset="0"/>
              </a:rPr>
              <a:t>sports business?</a:t>
            </a:r>
          </a:p>
          <a:p>
            <a:pPr algn="ctr" eaLnBrk="1" hangingPunct="1"/>
            <a:r>
              <a:rPr lang="en-US" altLang="en-US">
                <a:latin typeface="Verdana" panose="020B0604030504040204" pitchFamily="34" charset="0"/>
              </a:rPr>
              <a:t>	</a:t>
            </a:r>
          </a:p>
        </p:txBody>
      </p:sp>
      <p:sp>
        <p:nvSpPr>
          <p:cNvPr id="63495" name="Rectangle 7">
            <a:extLst>
              <a:ext uri="{FF2B5EF4-FFF2-40B4-BE49-F238E27FC236}">
                <a16:creationId xmlns:a16="http://schemas.microsoft.com/office/drawing/2014/main" id="{30EF1A3F-1DFE-447B-812B-FFB7396B814A}"/>
              </a:ext>
            </a:extLst>
          </p:cNvPr>
          <p:cNvSpPr>
            <a:spLocks noChangeArrowheads="1"/>
          </p:cNvSpPr>
          <p:nvPr/>
        </p:nvSpPr>
        <p:spPr bwMode="auto">
          <a:xfrm>
            <a:off x="228600" y="3048000"/>
            <a:ext cx="87630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8000"/>
                </a:solidFill>
                <a:latin typeface="Verdana" panose="020B0604030504040204" pitchFamily="34" charset="0"/>
              </a:rPr>
              <a:t>1)  	To enhance the experience for the fans while  	keeping them involved in the event throughout 	the course of the entire game  </a:t>
            </a:r>
          </a:p>
          <a:p>
            <a:pPr eaLnBrk="1" hangingPunct="1"/>
            <a:endParaRPr lang="en-US" altLang="en-US">
              <a:solidFill>
                <a:srgbClr val="008000"/>
              </a:solidFill>
              <a:latin typeface="Verdana" panose="020B0604030504040204" pitchFamily="34" charset="0"/>
            </a:endParaRPr>
          </a:p>
          <a:p>
            <a:pPr eaLnBrk="1" hangingPunct="1"/>
            <a:r>
              <a:rPr lang="en-US" altLang="en-US">
                <a:solidFill>
                  <a:srgbClr val="008000"/>
                </a:solidFill>
                <a:latin typeface="Verdana" panose="020B0604030504040204" pitchFamily="34" charset="0"/>
              </a:rPr>
              <a:t>2)  	To create additional opportunities to generate 	revenue by adding valuable inventory to include 	as part of sponsorship packages.  It also helps 	generate revenue by helping to sell more 	tickets</a:t>
            </a:r>
          </a:p>
        </p:txBody>
      </p:sp>
      <p:sp>
        <p:nvSpPr>
          <p:cNvPr id="13316" name="Line 8">
            <a:extLst>
              <a:ext uri="{FF2B5EF4-FFF2-40B4-BE49-F238E27FC236}">
                <a16:creationId xmlns:a16="http://schemas.microsoft.com/office/drawing/2014/main" id="{EC9B4B9E-CB07-4061-8D8B-B4286AAF1CE6}"/>
              </a:ext>
            </a:extLst>
          </p:cNvPr>
          <p:cNvSpPr>
            <a:spLocks noChangeShapeType="1"/>
          </p:cNvSpPr>
          <p:nvPr/>
        </p:nvSpPr>
        <p:spPr bwMode="auto">
          <a:xfrm>
            <a:off x="457200" y="26670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317" name="Group 9">
            <a:extLst>
              <a:ext uri="{FF2B5EF4-FFF2-40B4-BE49-F238E27FC236}">
                <a16:creationId xmlns:a16="http://schemas.microsoft.com/office/drawing/2014/main" id="{AC703C5A-CDED-4ED1-8508-A3257B061E3A}"/>
              </a:ext>
            </a:extLst>
          </p:cNvPr>
          <p:cNvGrpSpPr>
            <a:grpSpLocks/>
          </p:cNvGrpSpPr>
          <p:nvPr/>
        </p:nvGrpSpPr>
        <p:grpSpPr bwMode="auto">
          <a:xfrm>
            <a:off x="0" y="0"/>
            <a:ext cx="9144000" cy="976313"/>
            <a:chOff x="0" y="0"/>
            <a:chExt cx="5760" cy="615"/>
          </a:xfrm>
        </p:grpSpPr>
        <p:sp>
          <p:nvSpPr>
            <p:cNvPr id="13319" name="Text Box 10">
              <a:extLst>
                <a:ext uri="{FF2B5EF4-FFF2-40B4-BE49-F238E27FC236}">
                  <a16:creationId xmlns:a16="http://schemas.microsoft.com/office/drawing/2014/main" id="{D7FFBF51-59D5-4E08-9D17-78E79819E52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3320" name="Text Box 11">
              <a:extLst>
                <a:ext uri="{FF2B5EF4-FFF2-40B4-BE49-F238E27FC236}">
                  <a16:creationId xmlns:a16="http://schemas.microsoft.com/office/drawing/2014/main" id="{B45B0C86-1C70-43EA-AE25-7488C5E4E88C}"/>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3318" name="Text Box 12">
            <a:extLst>
              <a:ext uri="{FF2B5EF4-FFF2-40B4-BE49-F238E27FC236}">
                <a16:creationId xmlns:a16="http://schemas.microsoft.com/office/drawing/2014/main" id="{9A885AE6-9F3C-4856-9F67-5D3381C9AC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63495">
                                            <p:txEl>
                                              <p:pRg st="0" end="0"/>
                                            </p:txEl>
                                          </p:spTgt>
                                        </p:tgtEl>
                                        <p:attrNameLst>
                                          <p:attrName>style.visibility</p:attrName>
                                        </p:attrNameLst>
                                      </p:cBhvr>
                                      <p:to>
                                        <p:strVal val="visible"/>
                                      </p:to>
                                    </p:set>
                                    <p:animEffect transition="in" filter="diamond(in)">
                                      <p:cBhvr>
                                        <p:cTn id="7" dur="1000"/>
                                        <p:tgtEl>
                                          <p:spTgt spid="63495">
                                            <p:txEl>
                                              <p:pRg st="0" end="0"/>
                                            </p:txEl>
                                          </p:spTgt>
                                        </p:tgtEl>
                                      </p:cBhvr>
                                    </p:animEffect>
                                  </p:childTnLst>
                                </p:cTn>
                              </p:par>
                            </p:childTnLst>
                          </p:cTn>
                        </p:par>
                        <p:par>
                          <p:cTn id="8" fill="hold" nodeType="afterGroup">
                            <p:stCondLst>
                              <p:cond delay="1000"/>
                            </p:stCondLst>
                            <p:childTnLst>
                              <p:par>
                                <p:cTn id="9" presetID="8" presetClass="entr" presetSubtype="16" fill="hold" nodeType="afterEffect">
                                  <p:stCondLst>
                                    <p:cond delay="0"/>
                                  </p:stCondLst>
                                  <p:childTnLst>
                                    <p:set>
                                      <p:cBhvr>
                                        <p:cTn id="10" dur="1" fill="hold">
                                          <p:stCondLst>
                                            <p:cond delay="0"/>
                                          </p:stCondLst>
                                        </p:cTn>
                                        <p:tgtEl>
                                          <p:spTgt spid="63495">
                                            <p:txEl>
                                              <p:pRg st="2" end="2"/>
                                            </p:txEl>
                                          </p:spTgt>
                                        </p:tgtEl>
                                        <p:attrNameLst>
                                          <p:attrName>style.visibility</p:attrName>
                                        </p:attrNameLst>
                                      </p:cBhvr>
                                      <p:to>
                                        <p:strVal val="visible"/>
                                      </p:to>
                                    </p:set>
                                    <p:animEffect transition="in" filter="diamond(in)">
                                      <p:cBhvr>
                                        <p:cTn id="11" dur="1000"/>
                                        <p:tgtEl>
                                          <p:spTgt spid="634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id="{336370AC-7606-40FC-B3A0-F4E5472926AD}"/>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The Importance of Game Operations</a:t>
            </a:r>
          </a:p>
        </p:txBody>
      </p:sp>
      <p:sp>
        <p:nvSpPr>
          <p:cNvPr id="14338" name="Rectangle 6">
            <a:extLst>
              <a:ext uri="{FF2B5EF4-FFF2-40B4-BE49-F238E27FC236}">
                <a16:creationId xmlns:a16="http://schemas.microsoft.com/office/drawing/2014/main" id="{C671FA0F-C440-4F4F-BC56-9FD9ED0F4B8B}"/>
              </a:ext>
            </a:extLst>
          </p:cNvPr>
          <p:cNvSpPr>
            <a:spLocks noChangeArrowheads="1"/>
          </p:cNvSpPr>
          <p:nvPr/>
        </p:nvSpPr>
        <p:spPr bwMode="auto">
          <a:xfrm>
            <a:off x="990600" y="1752600"/>
            <a:ext cx="74295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A successful game operations plan can help the organization achieve its goals</a:t>
            </a:r>
            <a:r>
              <a:rPr lang="en-US" altLang="en-US">
                <a:solidFill>
                  <a:srgbClr val="000099"/>
                </a:solidFill>
                <a:latin typeface="Verdana" panose="020B0604030504040204" pitchFamily="34" charset="0"/>
              </a:rPr>
              <a:t>	</a:t>
            </a:r>
          </a:p>
        </p:txBody>
      </p:sp>
      <p:sp>
        <p:nvSpPr>
          <p:cNvPr id="14339" name="Line 7">
            <a:extLst>
              <a:ext uri="{FF2B5EF4-FFF2-40B4-BE49-F238E27FC236}">
                <a16:creationId xmlns:a16="http://schemas.microsoft.com/office/drawing/2014/main" id="{FE6E3D7C-76F3-4532-93B8-7E1EC2169141}"/>
              </a:ext>
            </a:extLst>
          </p:cNvPr>
          <p:cNvSpPr>
            <a:spLocks noChangeShapeType="1"/>
          </p:cNvSpPr>
          <p:nvPr/>
        </p:nvSpPr>
        <p:spPr bwMode="auto">
          <a:xfrm>
            <a:off x="457200" y="28956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4" name="Rectangle 8">
            <a:extLst>
              <a:ext uri="{FF2B5EF4-FFF2-40B4-BE49-F238E27FC236}">
                <a16:creationId xmlns:a16="http://schemas.microsoft.com/office/drawing/2014/main" id="{52872006-0C59-4143-AB06-A075506536A6}"/>
              </a:ext>
            </a:extLst>
          </p:cNvPr>
          <p:cNvSpPr>
            <a:spLocks noChangeArrowheads="1"/>
          </p:cNvSpPr>
          <p:nvPr/>
        </p:nvSpPr>
        <p:spPr bwMode="auto">
          <a:xfrm>
            <a:off x="762000" y="3352800"/>
            <a:ext cx="76200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Char char="Ø"/>
            </a:pPr>
            <a:r>
              <a:rPr lang="en-US" altLang="en-US">
                <a:solidFill>
                  <a:srgbClr val="008000"/>
                </a:solidFill>
                <a:latin typeface="Verdana" panose="020B0604030504040204" pitchFamily="34" charset="0"/>
              </a:rPr>
              <a:t>  Driving ticket sales</a:t>
            </a:r>
          </a:p>
          <a:p>
            <a:pPr algn="ctr" eaLnBrk="1" hangingPunct="1">
              <a:buFont typeface="Wingdings" panose="05000000000000000000" pitchFamily="2" charset="2"/>
              <a:buChar char="Ø"/>
            </a:pPr>
            <a:endParaRPr lang="en-US" altLang="en-US" sz="1400">
              <a:solidFill>
                <a:srgbClr val="008000"/>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8000"/>
                </a:solidFill>
                <a:latin typeface="Verdana" panose="020B0604030504040204" pitchFamily="34" charset="0"/>
              </a:rPr>
              <a:t>  Increasing sponsorship sales opportunities</a:t>
            </a:r>
          </a:p>
          <a:p>
            <a:pPr algn="ctr" eaLnBrk="1" hangingPunct="1">
              <a:buFont typeface="Wingdings" panose="05000000000000000000" pitchFamily="2" charset="2"/>
              <a:buChar char="Ø"/>
            </a:pPr>
            <a:endParaRPr lang="en-US" altLang="en-US" sz="1400">
              <a:solidFill>
                <a:srgbClr val="008000"/>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8000"/>
                </a:solidFill>
                <a:latin typeface="Verdana" panose="020B0604030504040204" pitchFamily="34" charset="0"/>
              </a:rPr>
              <a:t>  Generating publicity</a:t>
            </a:r>
          </a:p>
          <a:p>
            <a:pPr algn="ctr" eaLnBrk="1" hangingPunct="1">
              <a:buFont typeface="Wingdings" panose="05000000000000000000" pitchFamily="2" charset="2"/>
              <a:buChar char="Ø"/>
            </a:pPr>
            <a:endParaRPr lang="en-US" altLang="en-US" sz="1400">
              <a:solidFill>
                <a:srgbClr val="008000"/>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8000"/>
                </a:solidFill>
                <a:latin typeface="Verdana" panose="020B0604030504040204" pitchFamily="34" charset="0"/>
              </a:rPr>
              <a:t>  Assisting in customer service </a:t>
            </a:r>
          </a:p>
          <a:p>
            <a:pPr algn="ctr" eaLnBrk="1" hangingPunct="1">
              <a:buFont typeface="Wingdings" panose="05000000000000000000" pitchFamily="2" charset="2"/>
              <a:buNone/>
            </a:pPr>
            <a:endParaRPr lang="en-US" altLang="en-US" sz="1400">
              <a:solidFill>
                <a:srgbClr val="008000"/>
              </a:solidFill>
              <a:latin typeface="Verdana" panose="020B0604030504040204" pitchFamily="34" charset="0"/>
            </a:endParaRPr>
          </a:p>
          <a:p>
            <a:pPr algn="ctr" eaLnBrk="1" hangingPunct="1">
              <a:buFont typeface="Wingdings" panose="05000000000000000000" pitchFamily="2" charset="2"/>
              <a:buChar char="Ø"/>
            </a:pPr>
            <a:r>
              <a:rPr lang="en-US" altLang="en-US">
                <a:solidFill>
                  <a:srgbClr val="008000"/>
                </a:solidFill>
                <a:latin typeface="Verdana" panose="020B0604030504040204" pitchFamily="34" charset="0"/>
              </a:rPr>
              <a:t>  Enhancing the overall event experience</a:t>
            </a:r>
          </a:p>
        </p:txBody>
      </p:sp>
      <p:grpSp>
        <p:nvGrpSpPr>
          <p:cNvPr id="14341" name="Group 9">
            <a:extLst>
              <a:ext uri="{FF2B5EF4-FFF2-40B4-BE49-F238E27FC236}">
                <a16:creationId xmlns:a16="http://schemas.microsoft.com/office/drawing/2014/main" id="{5234CB1D-A352-43AC-AAB5-BE2F539B526B}"/>
              </a:ext>
            </a:extLst>
          </p:cNvPr>
          <p:cNvGrpSpPr>
            <a:grpSpLocks/>
          </p:cNvGrpSpPr>
          <p:nvPr/>
        </p:nvGrpSpPr>
        <p:grpSpPr bwMode="auto">
          <a:xfrm>
            <a:off x="0" y="0"/>
            <a:ext cx="9144000" cy="976313"/>
            <a:chOff x="0" y="0"/>
            <a:chExt cx="5760" cy="615"/>
          </a:xfrm>
        </p:grpSpPr>
        <p:sp>
          <p:nvSpPr>
            <p:cNvPr id="14343" name="Text Box 10">
              <a:extLst>
                <a:ext uri="{FF2B5EF4-FFF2-40B4-BE49-F238E27FC236}">
                  <a16:creationId xmlns:a16="http://schemas.microsoft.com/office/drawing/2014/main" id="{BE82F347-08DD-4405-BDEA-C8580208E7D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4344" name="Text Box 11">
              <a:extLst>
                <a:ext uri="{FF2B5EF4-FFF2-40B4-BE49-F238E27FC236}">
                  <a16:creationId xmlns:a16="http://schemas.microsoft.com/office/drawing/2014/main" id="{E3926901-A52C-4CE7-8256-E08ED40DDD15}"/>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4342" name="Text Box 12">
            <a:extLst>
              <a:ext uri="{FF2B5EF4-FFF2-40B4-BE49-F238E27FC236}">
                <a16:creationId xmlns:a16="http://schemas.microsoft.com/office/drawing/2014/main" id="{28BA83FA-952B-4DED-9586-80EC493F4ED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afterEffect">
                                  <p:stCondLst>
                                    <p:cond delay="0"/>
                                  </p:stCondLst>
                                  <p:childTnLst>
                                    <p:set>
                                      <p:cBhvr>
                                        <p:cTn id="6" dur="1" fill="hold">
                                          <p:stCondLst>
                                            <p:cond delay="0"/>
                                          </p:stCondLst>
                                        </p:cTn>
                                        <p:tgtEl>
                                          <p:spTgt spid="60424">
                                            <p:txEl>
                                              <p:pRg st="0" end="0"/>
                                            </p:txEl>
                                          </p:spTgt>
                                        </p:tgtEl>
                                        <p:attrNameLst>
                                          <p:attrName>style.visibility</p:attrName>
                                        </p:attrNameLst>
                                      </p:cBhvr>
                                      <p:to>
                                        <p:strVal val="visible"/>
                                      </p:to>
                                    </p:set>
                                    <p:animEffect transition="in" filter="wheel(4)">
                                      <p:cBhvr>
                                        <p:cTn id="7" dur="500"/>
                                        <p:tgtEl>
                                          <p:spTgt spid="60424">
                                            <p:txEl>
                                              <p:pRg st="0" end="0"/>
                                            </p:txEl>
                                          </p:spTgt>
                                        </p:tgtEl>
                                      </p:cBhvr>
                                    </p:animEffect>
                                  </p:childTnLst>
                                </p:cTn>
                              </p:par>
                            </p:childTnLst>
                          </p:cTn>
                        </p:par>
                        <p:par>
                          <p:cTn id="8" fill="hold" nodeType="afterGroup">
                            <p:stCondLst>
                              <p:cond delay="500"/>
                            </p:stCondLst>
                            <p:childTnLst>
                              <p:par>
                                <p:cTn id="9" presetID="21" presetClass="entr" presetSubtype="4" fill="hold" nodeType="afterEffect">
                                  <p:stCondLst>
                                    <p:cond delay="0"/>
                                  </p:stCondLst>
                                  <p:childTnLst>
                                    <p:set>
                                      <p:cBhvr>
                                        <p:cTn id="10" dur="1" fill="hold">
                                          <p:stCondLst>
                                            <p:cond delay="0"/>
                                          </p:stCondLst>
                                        </p:cTn>
                                        <p:tgtEl>
                                          <p:spTgt spid="60424">
                                            <p:txEl>
                                              <p:pRg st="2" end="2"/>
                                            </p:txEl>
                                          </p:spTgt>
                                        </p:tgtEl>
                                        <p:attrNameLst>
                                          <p:attrName>style.visibility</p:attrName>
                                        </p:attrNameLst>
                                      </p:cBhvr>
                                      <p:to>
                                        <p:strVal val="visible"/>
                                      </p:to>
                                    </p:set>
                                    <p:animEffect transition="in" filter="wheel(4)">
                                      <p:cBhvr>
                                        <p:cTn id="11" dur="500"/>
                                        <p:tgtEl>
                                          <p:spTgt spid="60424">
                                            <p:txEl>
                                              <p:pRg st="2" end="2"/>
                                            </p:txEl>
                                          </p:spTgt>
                                        </p:tgtEl>
                                      </p:cBhvr>
                                    </p:animEffect>
                                  </p:childTnLst>
                                </p:cTn>
                              </p:par>
                            </p:childTnLst>
                          </p:cTn>
                        </p:par>
                        <p:par>
                          <p:cTn id="12" fill="hold" nodeType="afterGroup">
                            <p:stCondLst>
                              <p:cond delay="1000"/>
                            </p:stCondLst>
                            <p:childTnLst>
                              <p:par>
                                <p:cTn id="13" presetID="21" presetClass="entr" presetSubtype="4" fill="hold" nodeType="afterEffect">
                                  <p:stCondLst>
                                    <p:cond delay="0"/>
                                  </p:stCondLst>
                                  <p:childTnLst>
                                    <p:set>
                                      <p:cBhvr>
                                        <p:cTn id="14" dur="1" fill="hold">
                                          <p:stCondLst>
                                            <p:cond delay="0"/>
                                          </p:stCondLst>
                                        </p:cTn>
                                        <p:tgtEl>
                                          <p:spTgt spid="60424">
                                            <p:txEl>
                                              <p:pRg st="4" end="4"/>
                                            </p:txEl>
                                          </p:spTgt>
                                        </p:tgtEl>
                                        <p:attrNameLst>
                                          <p:attrName>style.visibility</p:attrName>
                                        </p:attrNameLst>
                                      </p:cBhvr>
                                      <p:to>
                                        <p:strVal val="visible"/>
                                      </p:to>
                                    </p:set>
                                    <p:animEffect transition="in" filter="wheel(4)">
                                      <p:cBhvr>
                                        <p:cTn id="15" dur="500"/>
                                        <p:tgtEl>
                                          <p:spTgt spid="60424">
                                            <p:txEl>
                                              <p:pRg st="4" end="4"/>
                                            </p:txEl>
                                          </p:spTgt>
                                        </p:tgtEl>
                                      </p:cBhvr>
                                    </p:animEffect>
                                  </p:childTnLst>
                                </p:cTn>
                              </p:par>
                            </p:childTnLst>
                          </p:cTn>
                        </p:par>
                        <p:par>
                          <p:cTn id="16" fill="hold" nodeType="afterGroup">
                            <p:stCondLst>
                              <p:cond delay="1500"/>
                            </p:stCondLst>
                            <p:childTnLst>
                              <p:par>
                                <p:cTn id="17" presetID="21" presetClass="entr" presetSubtype="4" fill="hold" nodeType="afterEffect">
                                  <p:stCondLst>
                                    <p:cond delay="0"/>
                                  </p:stCondLst>
                                  <p:childTnLst>
                                    <p:set>
                                      <p:cBhvr>
                                        <p:cTn id="18" dur="1" fill="hold">
                                          <p:stCondLst>
                                            <p:cond delay="0"/>
                                          </p:stCondLst>
                                        </p:cTn>
                                        <p:tgtEl>
                                          <p:spTgt spid="60424">
                                            <p:txEl>
                                              <p:pRg st="6" end="6"/>
                                            </p:txEl>
                                          </p:spTgt>
                                        </p:tgtEl>
                                        <p:attrNameLst>
                                          <p:attrName>style.visibility</p:attrName>
                                        </p:attrNameLst>
                                      </p:cBhvr>
                                      <p:to>
                                        <p:strVal val="visible"/>
                                      </p:to>
                                    </p:set>
                                    <p:animEffect transition="in" filter="wheel(4)">
                                      <p:cBhvr>
                                        <p:cTn id="19" dur="500"/>
                                        <p:tgtEl>
                                          <p:spTgt spid="60424">
                                            <p:txEl>
                                              <p:pRg st="6" end="6"/>
                                            </p:txEl>
                                          </p:spTgt>
                                        </p:tgtEl>
                                      </p:cBhvr>
                                    </p:animEffect>
                                  </p:childTnLst>
                                </p:cTn>
                              </p:par>
                            </p:childTnLst>
                          </p:cTn>
                        </p:par>
                        <p:par>
                          <p:cTn id="20" fill="hold" nodeType="afterGroup">
                            <p:stCondLst>
                              <p:cond delay="2000"/>
                            </p:stCondLst>
                            <p:childTnLst>
                              <p:par>
                                <p:cTn id="21" presetID="21" presetClass="entr" presetSubtype="4" fill="hold" nodeType="afterEffect">
                                  <p:stCondLst>
                                    <p:cond delay="0"/>
                                  </p:stCondLst>
                                  <p:childTnLst>
                                    <p:set>
                                      <p:cBhvr>
                                        <p:cTn id="22" dur="1" fill="hold">
                                          <p:stCondLst>
                                            <p:cond delay="0"/>
                                          </p:stCondLst>
                                        </p:cTn>
                                        <p:tgtEl>
                                          <p:spTgt spid="60424">
                                            <p:txEl>
                                              <p:pRg st="8" end="8"/>
                                            </p:txEl>
                                          </p:spTgt>
                                        </p:tgtEl>
                                        <p:attrNameLst>
                                          <p:attrName>style.visibility</p:attrName>
                                        </p:attrNameLst>
                                      </p:cBhvr>
                                      <p:to>
                                        <p:strVal val="visible"/>
                                      </p:to>
                                    </p:set>
                                    <p:animEffect transition="in" filter="wheel(4)">
                                      <p:cBhvr>
                                        <p:cTn id="23" dur="500"/>
                                        <p:tgtEl>
                                          <p:spTgt spid="6042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0C5EFD61-1A90-4132-B19B-452AB2E4B846}"/>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64518" name="Line 6">
            <a:extLst>
              <a:ext uri="{FF2B5EF4-FFF2-40B4-BE49-F238E27FC236}">
                <a16:creationId xmlns:a16="http://schemas.microsoft.com/office/drawing/2014/main" id="{72669DD4-077A-4482-BA9D-0C87C39FA3F7}"/>
              </a:ext>
            </a:extLst>
          </p:cNvPr>
          <p:cNvSpPr>
            <a:spLocks noChangeShapeType="1"/>
          </p:cNvSpPr>
          <p:nvPr/>
        </p:nvSpPr>
        <p:spPr bwMode="auto">
          <a:xfrm>
            <a:off x="45720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9" name="Rectangle 7">
            <a:extLst>
              <a:ext uri="{FF2B5EF4-FFF2-40B4-BE49-F238E27FC236}">
                <a16:creationId xmlns:a16="http://schemas.microsoft.com/office/drawing/2014/main" id="{4351A906-4B8A-4447-8801-546B54590CE2}"/>
              </a:ext>
            </a:extLst>
          </p:cNvPr>
          <p:cNvSpPr>
            <a:spLocks noChangeArrowheads="1"/>
          </p:cNvSpPr>
          <p:nvPr/>
        </p:nvSpPr>
        <p:spPr bwMode="auto">
          <a:xfrm>
            <a:off x="5105400" y="2438400"/>
            <a:ext cx="36576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b="1">
                <a:solidFill>
                  <a:srgbClr val="000099"/>
                </a:solidFill>
                <a:latin typeface="Verdana" panose="020B0604030504040204" pitchFamily="34" charset="0"/>
              </a:rPr>
              <a:t>Game Attractiveness:</a:t>
            </a:r>
          </a:p>
          <a:p>
            <a:pPr eaLnBrk="1" hangingPunct="1"/>
            <a:endParaRPr lang="en-US" altLang="en-US" sz="2800">
              <a:solidFill>
                <a:srgbClr val="000066"/>
              </a:solidFill>
              <a:latin typeface="Verdana" panose="020B0604030504040204" pitchFamily="34" charset="0"/>
            </a:endParaRPr>
          </a:p>
          <a:p>
            <a:pPr eaLnBrk="1" hangingPunct="1"/>
            <a:r>
              <a:rPr lang="en-US" altLang="en-US" sz="2800">
                <a:latin typeface="Verdana" panose="020B0604030504040204" pitchFamily="34" charset="0"/>
              </a:rPr>
              <a:t>Refers to the customer’s perception of the event as a whole</a:t>
            </a:r>
          </a:p>
        </p:txBody>
      </p:sp>
      <p:sp>
        <p:nvSpPr>
          <p:cNvPr id="64520" name="Rectangle 8">
            <a:extLst>
              <a:ext uri="{FF2B5EF4-FFF2-40B4-BE49-F238E27FC236}">
                <a16:creationId xmlns:a16="http://schemas.microsoft.com/office/drawing/2014/main" id="{D134736B-5A6C-4415-8FD9-0EBF4EDD9EF7}"/>
              </a:ext>
            </a:extLst>
          </p:cNvPr>
          <p:cNvSpPr>
            <a:spLocks noChangeArrowheads="1"/>
          </p:cNvSpPr>
          <p:nvPr/>
        </p:nvSpPr>
        <p:spPr bwMode="auto">
          <a:xfrm>
            <a:off x="228600" y="2286000"/>
            <a:ext cx="41148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0099"/>
                </a:solidFill>
                <a:latin typeface="Verdana" panose="020B0604030504040204" pitchFamily="34" charset="0"/>
              </a:rPr>
              <a:t>  Game attractiveness refers to the customer’s perception of the event as a whole </a:t>
            </a:r>
          </a:p>
          <a:p>
            <a:pPr eaLnBrk="1" hangingPunct="1">
              <a:buFont typeface="Wingdings" panose="05000000000000000000" pitchFamily="2" charset="2"/>
              <a:buChar char="Ø"/>
            </a:pPr>
            <a:endParaRPr lang="en-US" altLang="en-US">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Game attractiveness is a situational factor that varies from game to game and week to week</a:t>
            </a:r>
          </a:p>
        </p:txBody>
      </p:sp>
      <p:grpSp>
        <p:nvGrpSpPr>
          <p:cNvPr id="15365" name="Group 9">
            <a:extLst>
              <a:ext uri="{FF2B5EF4-FFF2-40B4-BE49-F238E27FC236}">
                <a16:creationId xmlns:a16="http://schemas.microsoft.com/office/drawing/2014/main" id="{DD5D8F1E-6BDA-4348-9E57-B75D31064F59}"/>
              </a:ext>
            </a:extLst>
          </p:cNvPr>
          <p:cNvGrpSpPr>
            <a:grpSpLocks/>
          </p:cNvGrpSpPr>
          <p:nvPr/>
        </p:nvGrpSpPr>
        <p:grpSpPr bwMode="auto">
          <a:xfrm>
            <a:off x="0" y="0"/>
            <a:ext cx="9144000" cy="976313"/>
            <a:chOff x="0" y="0"/>
            <a:chExt cx="5760" cy="615"/>
          </a:xfrm>
        </p:grpSpPr>
        <p:sp>
          <p:nvSpPr>
            <p:cNvPr id="15367" name="Text Box 10">
              <a:extLst>
                <a:ext uri="{FF2B5EF4-FFF2-40B4-BE49-F238E27FC236}">
                  <a16:creationId xmlns:a16="http://schemas.microsoft.com/office/drawing/2014/main" id="{EB6C02A8-3B15-4B30-B79E-C9F8AA1516A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5368" name="Text Box 11">
              <a:extLst>
                <a:ext uri="{FF2B5EF4-FFF2-40B4-BE49-F238E27FC236}">
                  <a16:creationId xmlns:a16="http://schemas.microsoft.com/office/drawing/2014/main" id="{AD64D554-C803-444D-8074-123875ABA857}"/>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5366" name="Text Box 12">
            <a:extLst>
              <a:ext uri="{FF2B5EF4-FFF2-40B4-BE49-F238E27FC236}">
                <a16:creationId xmlns:a16="http://schemas.microsoft.com/office/drawing/2014/main" id="{95345095-B40B-4B01-8A4B-47906505EEB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4519"/>
                                        </p:tgtEl>
                                        <p:attrNameLst>
                                          <p:attrName>style.visibility</p:attrName>
                                        </p:attrNameLst>
                                      </p:cBhvr>
                                      <p:to>
                                        <p:strVal val="visible"/>
                                      </p:to>
                                    </p:set>
                                    <p:anim calcmode="lin" valueType="num">
                                      <p:cBhvr additive="base">
                                        <p:cTn id="7" dur="500" fill="hold"/>
                                        <p:tgtEl>
                                          <p:spTgt spid="64519"/>
                                        </p:tgtEl>
                                        <p:attrNameLst>
                                          <p:attrName>ppt_x</p:attrName>
                                        </p:attrNameLst>
                                      </p:cBhvr>
                                      <p:tavLst>
                                        <p:tav tm="0">
                                          <p:val>
                                            <p:strVal val="1+#ppt_w/2"/>
                                          </p:val>
                                        </p:tav>
                                        <p:tav tm="100000">
                                          <p:val>
                                            <p:strVal val="#ppt_x"/>
                                          </p:val>
                                        </p:tav>
                                      </p:tavLst>
                                    </p:anim>
                                    <p:anim calcmode="lin" valueType="num">
                                      <p:cBhvr additive="base">
                                        <p:cTn id="8" dur="500" fill="hold"/>
                                        <p:tgtEl>
                                          <p:spTgt spid="64519"/>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64518"/>
                                        </p:tgtEl>
                                        <p:attrNameLst>
                                          <p:attrName>style.visibility</p:attrName>
                                        </p:attrNameLst>
                                      </p:cBhvr>
                                      <p:to>
                                        <p:strVal val="visible"/>
                                      </p:to>
                                    </p:set>
                                    <p:animEffect transition="in" filter="dissolve">
                                      <p:cBhvr>
                                        <p:cTn id="11" dur="500"/>
                                        <p:tgtEl>
                                          <p:spTgt spid="64518"/>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64520">
                                            <p:txEl>
                                              <p:pRg st="0" end="0"/>
                                            </p:txEl>
                                          </p:spTgt>
                                        </p:tgtEl>
                                        <p:attrNameLst>
                                          <p:attrName>style.visibility</p:attrName>
                                        </p:attrNameLst>
                                      </p:cBhvr>
                                      <p:to>
                                        <p:strVal val="visible"/>
                                      </p:to>
                                    </p:set>
                                    <p:anim calcmode="lin" valueType="num">
                                      <p:cBhvr additive="base">
                                        <p:cTn id="15" dur="500" fill="hold"/>
                                        <p:tgtEl>
                                          <p:spTgt spid="6452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64520">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64520">
                                            <p:txEl>
                                              <p:pRg st="2" end="2"/>
                                            </p:txEl>
                                          </p:spTgt>
                                        </p:tgtEl>
                                        <p:attrNameLst>
                                          <p:attrName>style.visibility</p:attrName>
                                        </p:attrNameLst>
                                      </p:cBhvr>
                                      <p:to>
                                        <p:strVal val="visible"/>
                                      </p:to>
                                    </p:set>
                                    <p:anim calcmode="lin" valueType="num">
                                      <p:cBhvr additive="base">
                                        <p:cTn id="20" dur="500" fill="hold"/>
                                        <p:tgtEl>
                                          <p:spTgt spid="64520">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6452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1E22722A-54DF-47D1-8AF4-09375CC7AB74}"/>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6386" name="Rectangle 6">
            <a:extLst>
              <a:ext uri="{FF2B5EF4-FFF2-40B4-BE49-F238E27FC236}">
                <a16:creationId xmlns:a16="http://schemas.microsoft.com/office/drawing/2014/main" id="{0B6B8427-7254-4DD7-847C-9D74F9FF54D2}"/>
              </a:ext>
            </a:extLst>
          </p:cNvPr>
          <p:cNvSpPr>
            <a:spLocks noChangeArrowheads="1"/>
          </p:cNvSpPr>
          <p:nvPr/>
        </p:nvSpPr>
        <p:spPr bwMode="auto">
          <a:xfrm>
            <a:off x="609600" y="1738313"/>
            <a:ext cx="8229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Variables that contribute to game attractiveness could include:</a:t>
            </a:r>
          </a:p>
          <a:p>
            <a:pPr algn="ctr" eaLnBrk="1" hangingPunct="1"/>
            <a:r>
              <a:rPr lang="en-US" altLang="en-US">
                <a:latin typeface="Verdana" panose="020B0604030504040204" pitchFamily="34" charset="0"/>
              </a:rPr>
              <a:t>	</a:t>
            </a:r>
          </a:p>
        </p:txBody>
      </p:sp>
      <p:sp>
        <p:nvSpPr>
          <p:cNvPr id="65543" name="Rectangle 7">
            <a:extLst>
              <a:ext uri="{FF2B5EF4-FFF2-40B4-BE49-F238E27FC236}">
                <a16:creationId xmlns:a16="http://schemas.microsoft.com/office/drawing/2014/main" id="{574228C4-E953-4E6B-8C5B-CC6412F15536}"/>
              </a:ext>
            </a:extLst>
          </p:cNvPr>
          <p:cNvSpPr>
            <a:spLocks noChangeArrowheads="1"/>
          </p:cNvSpPr>
          <p:nvPr/>
        </p:nvSpPr>
        <p:spPr bwMode="auto">
          <a:xfrm>
            <a:off x="457200" y="3049012"/>
            <a:ext cx="82296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Highly visible star athletes (Bryce Harper, Aaron Rodgers, Skylar Diggins-Smith, Alex Ovechkin etc.)</a:t>
            </a:r>
            <a:r>
              <a:rPr lang="en-US" altLang="en-US" sz="1800" dirty="0">
                <a:solidFill>
                  <a:srgbClr val="008000"/>
                </a:solidFill>
              </a:rPr>
              <a:t> </a:t>
            </a: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Team record / opponent record</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Opening day</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Give-</a:t>
            </a:r>
            <a:r>
              <a:rPr lang="en-US" altLang="en-US" dirty="0" err="1">
                <a:solidFill>
                  <a:srgbClr val="008000"/>
                </a:solidFill>
                <a:latin typeface="Verdana" panose="020B0604030504040204" pitchFamily="34" charset="0"/>
              </a:rPr>
              <a:t>aways</a:t>
            </a:r>
            <a:endParaRPr lang="en-US" altLang="en-US" dirty="0">
              <a:solidFill>
                <a:srgbClr val="008000"/>
              </a:solidFill>
              <a:latin typeface="Verdana" panose="020B0604030504040204" pitchFamily="34" charset="0"/>
            </a:endParaRPr>
          </a:p>
        </p:txBody>
      </p:sp>
      <p:sp>
        <p:nvSpPr>
          <p:cNvPr id="16388" name="Line 8">
            <a:extLst>
              <a:ext uri="{FF2B5EF4-FFF2-40B4-BE49-F238E27FC236}">
                <a16:creationId xmlns:a16="http://schemas.microsoft.com/office/drawing/2014/main" id="{11271797-D0EE-4057-9A7D-C858E39097E1}"/>
              </a:ext>
            </a:extLst>
          </p:cNvPr>
          <p:cNvSpPr>
            <a:spLocks noChangeShapeType="1"/>
          </p:cNvSpPr>
          <p:nvPr/>
        </p:nvSpPr>
        <p:spPr bwMode="auto">
          <a:xfrm>
            <a:off x="304800" y="2667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6389" name="Group 9">
            <a:extLst>
              <a:ext uri="{FF2B5EF4-FFF2-40B4-BE49-F238E27FC236}">
                <a16:creationId xmlns:a16="http://schemas.microsoft.com/office/drawing/2014/main" id="{E804AA38-C0DD-4EF6-A27B-BC94C456641C}"/>
              </a:ext>
            </a:extLst>
          </p:cNvPr>
          <p:cNvGrpSpPr>
            <a:grpSpLocks/>
          </p:cNvGrpSpPr>
          <p:nvPr/>
        </p:nvGrpSpPr>
        <p:grpSpPr bwMode="auto">
          <a:xfrm>
            <a:off x="0" y="0"/>
            <a:ext cx="9144000" cy="976313"/>
            <a:chOff x="0" y="0"/>
            <a:chExt cx="5760" cy="615"/>
          </a:xfrm>
        </p:grpSpPr>
        <p:sp>
          <p:nvSpPr>
            <p:cNvPr id="16391" name="Text Box 10">
              <a:extLst>
                <a:ext uri="{FF2B5EF4-FFF2-40B4-BE49-F238E27FC236}">
                  <a16:creationId xmlns:a16="http://schemas.microsoft.com/office/drawing/2014/main" id="{A3B50E7C-3301-4D4A-B548-92E5438425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6392" name="Text Box 11">
              <a:extLst>
                <a:ext uri="{FF2B5EF4-FFF2-40B4-BE49-F238E27FC236}">
                  <a16:creationId xmlns:a16="http://schemas.microsoft.com/office/drawing/2014/main" id="{FF1CF6FC-6B25-4087-B7F1-64CF318331F9}"/>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6390" name="Text Box 12">
            <a:extLst>
              <a:ext uri="{FF2B5EF4-FFF2-40B4-BE49-F238E27FC236}">
                <a16:creationId xmlns:a16="http://schemas.microsoft.com/office/drawing/2014/main" id="{6085B264-30BD-4C41-9841-28D837A9D2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5543">
                                            <p:txEl>
                                              <p:pRg st="0" end="0"/>
                                            </p:txEl>
                                          </p:spTgt>
                                        </p:tgtEl>
                                        <p:attrNameLst>
                                          <p:attrName>style.visibility</p:attrName>
                                        </p:attrNameLst>
                                      </p:cBhvr>
                                      <p:to>
                                        <p:strVal val="visible"/>
                                      </p:to>
                                    </p:set>
                                    <p:anim calcmode="lin" valueType="num">
                                      <p:cBhvr additive="base">
                                        <p:cTn id="7" dur="500" fill="hold"/>
                                        <p:tgtEl>
                                          <p:spTgt spid="655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554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65543">
                                            <p:txEl>
                                              <p:pRg st="2" end="2"/>
                                            </p:txEl>
                                          </p:spTgt>
                                        </p:tgtEl>
                                        <p:attrNameLst>
                                          <p:attrName>style.visibility</p:attrName>
                                        </p:attrNameLst>
                                      </p:cBhvr>
                                      <p:to>
                                        <p:strVal val="visible"/>
                                      </p:to>
                                    </p:set>
                                    <p:anim calcmode="lin" valueType="num">
                                      <p:cBhvr additive="base">
                                        <p:cTn id="12" dur="500" fill="hold"/>
                                        <p:tgtEl>
                                          <p:spTgt spid="65543">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65543">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65543">
                                            <p:txEl>
                                              <p:pRg st="4" end="4"/>
                                            </p:txEl>
                                          </p:spTgt>
                                        </p:tgtEl>
                                        <p:attrNameLst>
                                          <p:attrName>style.visibility</p:attrName>
                                        </p:attrNameLst>
                                      </p:cBhvr>
                                      <p:to>
                                        <p:strVal val="visible"/>
                                      </p:to>
                                    </p:set>
                                    <p:anim calcmode="lin" valueType="num">
                                      <p:cBhvr additive="base">
                                        <p:cTn id="17" dur="500" fill="hold"/>
                                        <p:tgtEl>
                                          <p:spTgt spid="65543">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5543">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65543">
                                            <p:txEl>
                                              <p:pRg st="6" end="6"/>
                                            </p:txEl>
                                          </p:spTgt>
                                        </p:tgtEl>
                                        <p:attrNameLst>
                                          <p:attrName>style.visibility</p:attrName>
                                        </p:attrNameLst>
                                      </p:cBhvr>
                                      <p:to>
                                        <p:strVal val="visible"/>
                                      </p:to>
                                    </p:set>
                                    <p:anim calcmode="lin" valueType="num">
                                      <p:cBhvr additive="base">
                                        <p:cTn id="22" dur="500" fill="hold"/>
                                        <p:tgtEl>
                                          <p:spTgt spid="65543">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6554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D08640EB-0D2D-42D2-9CFA-0B042F1212E9}"/>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7410" name="Rectangle 3">
            <a:extLst>
              <a:ext uri="{FF2B5EF4-FFF2-40B4-BE49-F238E27FC236}">
                <a16:creationId xmlns:a16="http://schemas.microsoft.com/office/drawing/2014/main" id="{065C99BE-6808-462B-854E-6459D2A75AEB}"/>
              </a:ext>
            </a:extLst>
          </p:cNvPr>
          <p:cNvSpPr>
            <a:spLocks noChangeArrowheads="1"/>
          </p:cNvSpPr>
          <p:nvPr/>
        </p:nvSpPr>
        <p:spPr bwMode="auto">
          <a:xfrm>
            <a:off x="609600" y="1738313"/>
            <a:ext cx="8229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Variables that contribute to game attractiveness could include:</a:t>
            </a:r>
          </a:p>
          <a:p>
            <a:pPr algn="ctr" eaLnBrk="1" hangingPunct="1"/>
            <a:r>
              <a:rPr lang="en-US" altLang="en-US">
                <a:latin typeface="Verdana" panose="020B0604030504040204" pitchFamily="34" charset="0"/>
              </a:rPr>
              <a:t>	</a:t>
            </a:r>
          </a:p>
        </p:txBody>
      </p:sp>
      <p:sp>
        <p:nvSpPr>
          <p:cNvPr id="98308" name="Rectangle 4">
            <a:extLst>
              <a:ext uri="{FF2B5EF4-FFF2-40B4-BE49-F238E27FC236}">
                <a16:creationId xmlns:a16="http://schemas.microsoft.com/office/drawing/2014/main" id="{1A9BFD94-39AB-4E06-892A-4F5E8C9A965E}"/>
              </a:ext>
            </a:extLst>
          </p:cNvPr>
          <p:cNvSpPr>
            <a:spLocks noChangeArrowheads="1"/>
          </p:cNvSpPr>
          <p:nvPr/>
        </p:nvSpPr>
        <p:spPr bwMode="auto">
          <a:xfrm>
            <a:off x="762000" y="2819400"/>
            <a:ext cx="76962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Presence of mascots, dance teams and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cheerleaders</a:t>
            </a:r>
          </a:p>
          <a:p>
            <a:pPr eaLnBrk="1" hangingPunct="1">
              <a:buFont typeface="Wingdings" panose="05000000000000000000" pitchFamily="2" charset="2"/>
              <a:buChar char="Ø"/>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Prominent half time entertainment (Blues </a:t>
            </a:r>
          </a:p>
          <a:p>
            <a:pPr eaLnBrk="1" hangingPunct="1">
              <a:buFont typeface="Wingdings" panose="05000000000000000000" pitchFamily="2" charset="2"/>
              <a:buNone/>
            </a:pPr>
            <a:r>
              <a:rPr lang="en-US" altLang="en-US">
                <a:solidFill>
                  <a:srgbClr val="008000"/>
                </a:solidFill>
                <a:latin typeface="Verdana" panose="020B0604030504040204" pitchFamily="34" charset="0"/>
              </a:rPr>
              <a:t>    Brothers &amp; the Extreme Dunk Team)</a:t>
            </a:r>
          </a:p>
          <a:p>
            <a:pPr eaLnBrk="1" hangingPunct="1">
              <a:buFont typeface="Wingdings" panose="05000000000000000000" pitchFamily="2" charset="2"/>
              <a:buChar char="Ø"/>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Post-game concerts</a:t>
            </a:r>
          </a:p>
        </p:txBody>
      </p:sp>
      <p:sp>
        <p:nvSpPr>
          <p:cNvPr id="17412" name="Line 5">
            <a:extLst>
              <a:ext uri="{FF2B5EF4-FFF2-40B4-BE49-F238E27FC236}">
                <a16:creationId xmlns:a16="http://schemas.microsoft.com/office/drawing/2014/main" id="{5B2FCC2B-E159-42D0-8780-30A542185F08}"/>
              </a:ext>
            </a:extLst>
          </p:cNvPr>
          <p:cNvSpPr>
            <a:spLocks noChangeShapeType="1"/>
          </p:cNvSpPr>
          <p:nvPr/>
        </p:nvSpPr>
        <p:spPr bwMode="auto">
          <a:xfrm>
            <a:off x="304800" y="2667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7413" name="Group 6">
            <a:extLst>
              <a:ext uri="{FF2B5EF4-FFF2-40B4-BE49-F238E27FC236}">
                <a16:creationId xmlns:a16="http://schemas.microsoft.com/office/drawing/2014/main" id="{0EB50EE0-DAE1-403A-9725-9024C56F92B3}"/>
              </a:ext>
            </a:extLst>
          </p:cNvPr>
          <p:cNvGrpSpPr>
            <a:grpSpLocks/>
          </p:cNvGrpSpPr>
          <p:nvPr/>
        </p:nvGrpSpPr>
        <p:grpSpPr bwMode="auto">
          <a:xfrm>
            <a:off x="0" y="0"/>
            <a:ext cx="9144000" cy="976313"/>
            <a:chOff x="0" y="0"/>
            <a:chExt cx="5760" cy="615"/>
          </a:xfrm>
        </p:grpSpPr>
        <p:sp>
          <p:nvSpPr>
            <p:cNvPr id="17415" name="Text Box 7">
              <a:extLst>
                <a:ext uri="{FF2B5EF4-FFF2-40B4-BE49-F238E27FC236}">
                  <a16:creationId xmlns:a16="http://schemas.microsoft.com/office/drawing/2014/main" id="{F89B5EF7-854A-4EBB-8754-5E367D1A183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7416" name="Text Box 8">
              <a:extLst>
                <a:ext uri="{FF2B5EF4-FFF2-40B4-BE49-F238E27FC236}">
                  <a16:creationId xmlns:a16="http://schemas.microsoft.com/office/drawing/2014/main" id="{85D15466-231B-4156-98F4-BAC0D8E8E79E}"/>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7414" name="Text Box 9">
            <a:extLst>
              <a:ext uri="{FF2B5EF4-FFF2-40B4-BE49-F238E27FC236}">
                <a16:creationId xmlns:a16="http://schemas.microsoft.com/office/drawing/2014/main" id="{8EB8A28A-7769-45C6-BF9C-D7664DF5DD2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8308">
                                            <p:txEl>
                                              <p:pRg st="1" end="1"/>
                                            </p:txEl>
                                          </p:spTgt>
                                        </p:tgtEl>
                                        <p:attrNameLst>
                                          <p:attrName>style.visibility</p:attrName>
                                        </p:attrNameLst>
                                      </p:cBhvr>
                                      <p:to>
                                        <p:strVal val="visible"/>
                                      </p:to>
                                    </p:set>
                                    <p:anim calcmode="lin" valueType="num">
                                      <p:cBhvr additive="base">
                                        <p:cTn id="7" dur="500" fill="hold"/>
                                        <p:tgtEl>
                                          <p:spTgt spid="9830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8308">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8308">
                                            <p:txEl>
                                              <p:pRg st="2" end="2"/>
                                            </p:txEl>
                                          </p:spTgt>
                                        </p:tgtEl>
                                        <p:attrNameLst>
                                          <p:attrName>style.visibility</p:attrName>
                                        </p:attrNameLst>
                                      </p:cBhvr>
                                      <p:to>
                                        <p:strVal val="visible"/>
                                      </p:to>
                                    </p:set>
                                    <p:anim calcmode="lin" valueType="num">
                                      <p:cBhvr additive="base">
                                        <p:cTn id="11" dur="500" fill="hold"/>
                                        <p:tgtEl>
                                          <p:spTgt spid="98308">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98308">
                                            <p:txEl>
                                              <p:pRg st="2" end="2"/>
                                            </p:txEl>
                                          </p:spTgt>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8" fill="hold" nodeType="afterEffect">
                                  <p:stCondLst>
                                    <p:cond delay="0"/>
                                  </p:stCondLst>
                                  <p:childTnLst>
                                    <p:set>
                                      <p:cBhvr>
                                        <p:cTn id="15" dur="1" fill="hold">
                                          <p:stCondLst>
                                            <p:cond delay="0"/>
                                          </p:stCondLst>
                                        </p:cTn>
                                        <p:tgtEl>
                                          <p:spTgt spid="98308">
                                            <p:txEl>
                                              <p:pRg st="4" end="4"/>
                                            </p:txEl>
                                          </p:spTgt>
                                        </p:tgtEl>
                                        <p:attrNameLst>
                                          <p:attrName>style.visibility</p:attrName>
                                        </p:attrNameLst>
                                      </p:cBhvr>
                                      <p:to>
                                        <p:strVal val="visible"/>
                                      </p:to>
                                    </p:set>
                                    <p:anim calcmode="lin" valueType="num">
                                      <p:cBhvr additive="base">
                                        <p:cTn id="16" dur="500" fill="hold"/>
                                        <p:tgtEl>
                                          <p:spTgt spid="98308">
                                            <p:txEl>
                                              <p:pRg st="4" end="4"/>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8308">
                                            <p:txEl>
                                              <p:pRg st="4" end="4"/>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8308">
                                            <p:txEl>
                                              <p:pRg st="5" end="5"/>
                                            </p:txEl>
                                          </p:spTgt>
                                        </p:tgtEl>
                                        <p:attrNameLst>
                                          <p:attrName>style.visibility</p:attrName>
                                        </p:attrNameLst>
                                      </p:cBhvr>
                                      <p:to>
                                        <p:strVal val="visible"/>
                                      </p:to>
                                    </p:set>
                                    <p:anim calcmode="lin" valueType="num">
                                      <p:cBhvr additive="base">
                                        <p:cTn id="20" dur="500" fill="hold"/>
                                        <p:tgtEl>
                                          <p:spTgt spid="98308">
                                            <p:txEl>
                                              <p:pRg st="5" end="5"/>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98308">
                                            <p:txEl>
                                              <p:pRg st="5" end="5"/>
                                            </p:txEl>
                                          </p:spTgt>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 presetClass="entr" presetSubtype="8" fill="hold" nodeType="afterEffect">
                                  <p:stCondLst>
                                    <p:cond delay="0"/>
                                  </p:stCondLst>
                                  <p:childTnLst>
                                    <p:set>
                                      <p:cBhvr>
                                        <p:cTn id="24" dur="1" fill="hold">
                                          <p:stCondLst>
                                            <p:cond delay="0"/>
                                          </p:stCondLst>
                                        </p:cTn>
                                        <p:tgtEl>
                                          <p:spTgt spid="98308">
                                            <p:txEl>
                                              <p:pRg st="7" end="7"/>
                                            </p:txEl>
                                          </p:spTgt>
                                        </p:tgtEl>
                                        <p:attrNameLst>
                                          <p:attrName>style.visibility</p:attrName>
                                        </p:attrNameLst>
                                      </p:cBhvr>
                                      <p:to>
                                        <p:strVal val="visible"/>
                                      </p:to>
                                    </p:set>
                                    <p:anim calcmode="lin" valueType="num">
                                      <p:cBhvr additive="base">
                                        <p:cTn id="25" dur="500" fill="hold"/>
                                        <p:tgtEl>
                                          <p:spTgt spid="98308">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8308">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8" name="Picture 6" descr="ex_dunk">
            <a:extLst>
              <a:ext uri="{FF2B5EF4-FFF2-40B4-BE49-F238E27FC236}">
                <a16:creationId xmlns:a16="http://schemas.microsoft.com/office/drawing/2014/main" id="{71097E4E-0A71-496E-9296-8C867A12BF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76400"/>
            <a:ext cx="42672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11">
            <a:extLst>
              <a:ext uri="{FF2B5EF4-FFF2-40B4-BE49-F238E27FC236}">
                <a16:creationId xmlns:a16="http://schemas.microsoft.com/office/drawing/2014/main" id="{2D33FE60-02BC-4249-B58E-5E2E97B83C3B}"/>
              </a:ext>
            </a:extLst>
          </p:cNvPr>
          <p:cNvSpPr>
            <a:spLocks noChangeArrowheads="1"/>
          </p:cNvSpPr>
          <p:nvPr/>
        </p:nvSpPr>
        <p:spPr bwMode="auto">
          <a:xfrm>
            <a:off x="457200" y="914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Game Attractiveness</a:t>
            </a:r>
          </a:p>
        </p:txBody>
      </p:sp>
      <p:sp>
        <p:nvSpPr>
          <p:cNvPr id="90124" name="Rectangle 12">
            <a:extLst>
              <a:ext uri="{FF2B5EF4-FFF2-40B4-BE49-F238E27FC236}">
                <a16:creationId xmlns:a16="http://schemas.microsoft.com/office/drawing/2014/main" id="{380D8E31-5F4F-4497-B94E-4559A7D79E13}"/>
              </a:ext>
            </a:extLst>
          </p:cNvPr>
          <p:cNvSpPr>
            <a:spLocks noChangeArrowheads="1"/>
          </p:cNvSpPr>
          <p:nvPr/>
        </p:nvSpPr>
        <p:spPr bwMode="auto">
          <a:xfrm>
            <a:off x="838200" y="4419600"/>
            <a:ext cx="354488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22228B"/>
                </a:solidFill>
                <a:latin typeface="Verdana" panose="020B0604030504040204" pitchFamily="34" charset="0"/>
              </a:rPr>
              <a:t>The Extreme Dunk Team (above) and</a:t>
            </a:r>
          </a:p>
          <a:p>
            <a:pPr algn="ctr" eaLnBrk="1" hangingPunct="1"/>
            <a:r>
              <a:rPr lang="en-US" altLang="en-US" i="1">
                <a:solidFill>
                  <a:srgbClr val="22228B"/>
                </a:solidFill>
                <a:latin typeface="Verdana" panose="020B0604030504040204" pitchFamily="34" charset="0"/>
              </a:rPr>
              <a:t>Oklahoma City Thunder mascot </a:t>
            </a:r>
            <a:r>
              <a:rPr lang="ja-JP" altLang="en-US" i="1">
                <a:solidFill>
                  <a:srgbClr val="22228B"/>
                </a:solidFill>
                <a:latin typeface="Verdana" panose="020B0604030504040204" pitchFamily="34" charset="0"/>
              </a:rPr>
              <a:t>“</a:t>
            </a:r>
            <a:r>
              <a:rPr lang="en-US" altLang="ja-JP" i="1">
                <a:solidFill>
                  <a:srgbClr val="22228B"/>
                </a:solidFill>
                <a:latin typeface="Verdana" panose="020B0604030504040204" pitchFamily="34" charset="0"/>
              </a:rPr>
              <a:t>Rumble</a:t>
            </a:r>
            <a:r>
              <a:rPr lang="ja-JP" altLang="en-US" i="1">
                <a:solidFill>
                  <a:srgbClr val="22228B"/>
                </a:solidFill>
                <a:latin typeface="Verdana" panose="020B0604030504040204" pitchFamily="34" charset="0"/>
              </a:rPr>
              <a:t>”</a:t>
            </a:r>
            <a:r>
              <a:rPr lang="en-US" altLang="ja-JP" i="1">
                <a:solidFill>
                  <a:srgbClr val="22228B"/>
                </a:solidFill>
                <a:latin typeface="Verdana" panose="020B0604030504040204" pitchFamily="34" charset="0"/>
              </a:rPr>
              <a:t> (right)</a:t>
            </a:r>
            <a:endParaRPr lang="en-US" altLang="en-US" i="1">
              <a:solidFill>
                <a:srgbClr val="22228B"/>
              </a:solidFill>
              <a:latin typeface="Verdana" panose="020B0604030504040204" pitchFamily="34" charset="0"/>
            </a:endParaRPr>
          </a:p>
        </p:txBody>
      </p:sp>
      <p:grpSp>
        <p:nvGrpSpPr>
          <p:cNvPr id="18436" name="Group 13">
            <a:extLst>
              <a:ext uri="{FF2B5EF4-FFF2-40B4-BE49-F238E27FC236}">
                <a16:creationId xmlns:a16="http://schemas.microsoft.com/office/drawing/2014/main" id="{D9A46382-7557-4D97-B962-14B1E63847D2}"/>
              </a:ext>
            </a:extLst>
          </p:cNvPr>
          <p:cNvGrpSpPr>
            <a:grpSpLocks/>
          </p:cNvGrpSpPr>
          <p:nvPr/>
        </p:nvGrpSpPr>
        <p:grpSpPr bwMode="auto">
          <a:xfrm>
            <a:off x="0" y="0"/>
            <a:ext cx="9144000" cy="976313"/>
            <a:chOff x="0" y="0"/>
            <a:chExt cx="5760" cy="615"/>
          </a:xfrm>
        </p:grpSpPr>
        <p:sp>
          <p:nvSpPr>
            <p:cNvPr id="18439" name="Text Box 14">
              <a:extLst>
                <a:ext uri="{FF2B5EF4-FFF2-40B4-BE49-F238E27FC236}">
                  <a16:creationId xmlns:a16="http://schemas.microsoft.com/office/drawing/2014/main" id="{7B967BC5-9EA0-41F4-9C48-5A4B99ED0A6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8440" name="Text Box 15">
              <a:extLst>
                <a:ext uri="{FF2B5EF4-FFF2-40B4-BE49-F238E27FC236}">
                  <a16:creationId xmlns:a16="http://schemas.microsoft.com/office/drawing/2014/main" id="{A2D149E1-8A04-4582-884D-753714ED2AD0}"/>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8437" name="Text Box 16">
            <a:extLst>
              <a:ext uri="{FF2B5EF4-FFF2-40B4-BE49-F238E27FC236}">
                <a16:creationId xmlns:a16="http://schemas.microsoft.com/office/drawing/2014/main" id="{6B315BA5-0F24-4510-A968-AD0260FFD2D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46091" name="Picture 11" descr="http://waltercolindres.com/walter/wp-content/uploads/rumble.jpg">
            <a:extLst>
              <a:ext uri="{FF2B5EF4-FFF2-40B4-BE49-F238E27FC236}">
                <a16:creationId xmlns:a16="http://schemas.microsoft.com/office/drawing/2014/main" id="{5E9E6520-F200-4DA2-9EC0-94D16187C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600200"/>
            <a:ext cx="3276600"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90118"/>
                                        </p:tgtEl>
                                        <p:attrNameLst>
                                          <p:attrName>style.visibility</p:attrName>
                                        </p:attrNameLst>
                                      </p:cBhvr>
                                      <p:to>
                                        <p:strVal val="visible"/>
                                      </p:to>
                                    </p:set>
                                    <p:animEffect transition="in" filter="dissolve">
                                      <p:cBhvr>
                                        <p:cTn id="7" dur="500"/>
                                        <p:tgtEl>
                                          <p:spTgt spid="90118"/>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0124"/>
                                        </p:tgtEl>
                                        <p:attrNameLst>
                                          <p:attrName>style.visibility</p:attrName>
                                        </p:attrNameLst>
                                      </p:cBhvr>
                                      <p:to>
                                        <p:strVal val="visible"/>
                                      </p:to>
                                    </p:set>
                                    <p:animEffect transition="in" filter="dissolve">
                                      <p:cBhvr>
                                        <p:cTn id="11" dur="500"/>
                                        <p:tgtEl>
                                          <p:spTgt spid="90124"/>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46091"/>
                                        </p:tgtEl>
                                        <p:attrNameLst>
                                          <p:attrName>style.visibility</p:attrName>
                                        </p:attrNameLst>
                                      </p:cBhvr>
                                      <p:to>
                                        <p:strVal val="visible"/>
                                      </p:to>
                                    </p:set>
                                    <p:animEffect transition="in" filter="dissolve">
                                      <p:cBhvr>
                                        <p:cTn id="15" dur="500"/>
                                        <p:tgtEl>
                                          <p:spTgt spid="46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1">
            <a:extLst>
              <a:ext uri="{FF2B5EF4-FFF2-40B4-BE49-F238E27FC236}">
                <a16:creationId xmlns:a16="http://schemas.microsoft.com/office/drawing/2014/main" id="{8C5D78E6-DFBF-473F-B597-9EE61757917C}"/>
              </a:ext>
            </a:extLst>
          </p:cNvPr>
          <p:cNvSpPr>
            <a:spLocks noChangeArrowheads="1"/>
          </p:cNvSpPr>
          <p:nvPr/>
        </p:nvSpPr>
        <p:spPr bwMode="auto">
          <a:xfrm>
            <a:off x="457200" y="914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Game Attractiveness</a:t>
            </a:r>
          </a:p>
        </p:txBody>
      </p:sp>
      <p:sp>
        <p:nvSpPr>
          <p:cNvPr id="90124" name="Rectangle 12">
            <a:extLst>
              <a:ext uri="{FF2B5EF4-FFF2-40B4-BE49-F238E27FC236}">
                <a16:creationId xmlns:a16="http://schemas.microsoft.com/office/drawing/2014/main" id="{2C3570C3-718C-46F8-95B2-E6C1744D1F69}"/>
              </a:ext>
            </a:extLst>
          </p:cNvPr>
          <p:cNvSpPr>
            <a:spLocks noChangeArrowheads="1"/>
          </p:cNvSpPr>
          <p:nvPr/>
        </p:nvSpPr>
        <p:spPr bwMode="auto">
          <a:xfrm>
            <a:off x="533400" y="1752600"/>
            <a:ext cx="8229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According to a SportsBusiness Journal survey, all but 20 of the 122 teams in the NFL, NBA, NHL and MLB have at least one mascot character, collectively they have a total of 166 characters (racing sausages, pierogies and big-headed retired players) while the 106 affiliated Minor League Baseball clubs that responded reported 192 mascot characters</a:t>
            </a:r>
            <a:r>
              <a:rPr lang="en-US" altLang="en-US" sz="1800"/>
              <a:t>.</a:t>
            </a:r>
          </a:p>
        </p:txBody>
      </p:sp>
      <p:grpSp>
        <p:nvGrpSpPr>
          <p:cNvPr id="19459" name="Group 13">
            <a:extLst>
              <a:ext uri="{FF2B5EF4-FFF2-40B4-BE49-F238E27FC236}">
                <a16:creationId xmlns:a16="http://schemas.microsoft.com/office/drawing/2014/main" id="{0A1D5CE0-1C7F-45EA-BF32-5BA20295D13C}"/>
              </a:ext>
            </a:extLst>
          </p:cNvPr>
          <p:cNvGrpSpPr>
            <a:grpSpLocks/>
          </p:cNvGrpSpPr>
          <p:nvPr/>
        </p:nvGrpSpPr>
        <p:grpSpPr bwMode="auto">
          <a:xfrm>
            <a:off x="0" y="0"/>
            <a:ext cx="9144000" cy="976313"/>
            <a:chOff x="0" y="0"/>
            <a:chExt cx="5760" cy="615"/>
          </a:xfrm>
        </p:grpSpPr>
        <p:sp>
          <p:nvSpPr>
            <p:cNvPr id="19463" name="Text Box 14">
              <a:extLst>
                <a:ext uri="{FF2B5EF4-FFF2-40B4-BE49-F238E27FC236}">
                  <a16:creationId xmlns:a16="http://schemas.microsoft.com/office/drawing/2014/main" id="{674B19E9-6F9A-492D-81C3-2DCC011C8D2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9464" name="Text Box 15">
              <a:extLst>
                <a:ext uri="{FF2B5EF4-FFF2-40B4-BE49-F238E27FC236}">
                  <a16:creationId xmlns:a16="http://schemas.microsoft.com/office/drawing/2014/main" id="{A97EE473-B140-4116-A1E5-C2CFD0A5902A}"/>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9460" name="Text Box 16">
            <a:extLst>
              <a:ext uri="{FF2B5EF4-FFF2-40B4-BE49-F238E27FC236}">
                <a16:creationId xmlns:a16="http://schemas.microsoft.com/office/drawing/2014/main" id="{C1D023CE-62C8-4920-AFD6-5C4D971FBCA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9461" name="Picture 10" descr="mascots">
            <a:extLst>
              <a:ext uri="{FF2B5EF4-FFF2-40B4-BE49-F238E27FC236}">
                <a16:creationId xmlns:a16="http://schemas.microsoft.com/office/drawing/2014/main" id="{7ED87DB5-2F05-4480-96A2-2FECEB5700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572000"/>
            <a:ext cx="25717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11" descr="mascots2">
            <a:extLst>
              <a:ext uri="{FF2B5EF4-FFF2-40B4-BE49-F238E27FC236}">
                <a16:creationId xmlns:a16="http://schemas.microsoft.com/office/drawing/2014/main" id="{DF9F9F14-B67F-480A-8088-46BFFAA52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572000"/>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0124"/>
                                        </p:tgtEl>
                                        <p:attrNameLst>
                                          <p:attrName>style.visibility</p:attrName>
                                        </p:attrNameLst>
                                      </p:cBhvr>
                                      <p:to>
                                        <p:strVal val="visible"/>
                                      </p:to>
                                    </p:set>
                                    <p:animEffect transition="in" filter="dissolve">
                                      <p:cBhvr>
                                        <p:cTn id="7" dur="500"/>
                                        <p:tgtEl>
                                          <p:spTgt spid="90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5" name="Picture 7" descr="remoteblimpgoodyear">
            <a:extLst>
              <a:ext uri="{FF2B5EF4-FFF2-40B4-BE49-F238E27FC236}">
                <a16:creationId xmlns:a16="http://schemas.microsoft.com/office/drawing/2014/main" id="{EA40F6EB-D7AF-40F4-B9FB-EF6C714915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057400"/>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7" name="Picture 9" descr="luvabulls">
            <a:extLst>
              <a:ext uri="{FF2B5EF4-FFF2-40B4-BE49-F238E27FC236}">
                <a16:creationId xmlns:a16="http://schemas.microsoft.com/office/drawing/2014/main" id="{801ED8DD-9E72-4E35-B163-A238AE1F5E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057400"/>
            <a:ext cx="36576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11">
            <a:extLst>
              <a:ext uri="{FF2B5EF4-FFF2-40B4-BE49-F238E27FC236}">
                <a16:creationId xmlns:a16="http://schemas.microsoft.com/office/drawing/2014/main" id="{FFE60602-74A6-4A4E-A588-072EFC2B22C5}"/>
              </a:ext>
            </a:extLst>
          </p:cNvPr>
          <p:cNvSpPr>
            <a:spLocks noChangeArrowheads="1"/>
          </p:cNvSpPr>
          <p:nvPr/>
        </p:nvSpPr>
        <p:spPr bwMode="auto">
          <a:xfrm>
            <a:off x="457200" y="914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Game Attractiveness</a:t>
            </a:r>
          </a:p>
        </p:txBody>
      </p:sp>
      <p:sp>
        <p:nvSpPr>
          <p:cNvPr id="89101" name="Rectangle 13">
            <a:extLst>
              <a:ext uri="{FF2B5EF4-FFF2-40B4-BE49-F238E27FC236}">
                <a16:creationId xmlns:a16="http://schemas.microsoft.com/office/drawing/2014/main" id="{2D563A87-C5C3-42B0-B754-934EE0D93F7A}"/>
              </a:ext>
            </a:extLst>
          </p:cNvPr>
          <p:cNvSpPr>
            <a:spLocks noChangeArrowheads="1"/>
          </p:cNvSpPr>
          <p:nvPr/>
        </p:nvSpPr>
        <p:spPr bwMode="auto">
          <a:xfrm>
            <a:off x="120650" y="5354638"/>
            <a:ext cx="39941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The Luv-A-Bulls</a:t>
            </a:r>
          </a:p>
          <a:p>
            <a:pPr algn="ctr" eaLnBrk="1" hangingPunct="1"/>
            <a:r>
              <a:rPr lang="en-US" altLang="en-US" i="1">
                <a:latin typeface="Verdana" panose="020B0604030504040204" pitchFamily="34" charset="0"/>
              </a:rPr>
              <a:t>Chicago Bulls Dance Team</a:t>
            </a:r>
          </a:p>
        </p:txBody>
      </p:sp>
      <p:sp>
        <p:nvSpPr>
          <p:cNvPr id="89102" name="Rectangle 14">
            <a:extLst>
              <a:ext uri="{FF2B5EF4-FFF2-40B4-BE49-F238E27FC236}">
                <a16:creationId xmlns:a16="http://schemas.microsoft.com/office/drawing/2014/main" id="{95D14A15-12BB-4168-B729-2A350963E7B1}"/>
              </a:ext>
            </a:extLst>
          </p:cNvPr>
          <p:cNvSpPr>
            <a:spLocks noChangeArrowheads="1"/>
          </p:cNvSpPr>
          <p:nvPr/>
        </p:nvSpPr>
        <p:spPr bwMode="auto">
          <a:xfrm>
            <a:off x="4572000" y="5354638"/>
            <a:ext cx="43481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CC0000"/>
                </a:solidFill>
                <a:latin typeface="Verdana" panose="020B0604030504040204" pitchFamily="34" charset="0"/>
              </a:rPr>
              <a:t>A Goodyear Blimp at the</a:t>
            </a:r>
          </a:p>
          <a:p>
            <a:pPr algn="ctr" eaLnBrk="1" hangingPunct="1"/>
            <a:r>
              <a:rPr lang="en-US" altLang="en-US" i="1">
                <a:solidFill>
                  <a:srgbClr val="CC0000"/>
                </a:solidFill>
                <a:latin typeface="Verdana" panose="020B0604030504040204" pitchFamily="34" charset="0"/>
              </a:rPr>
              <a:t>University of Oklahoma</a:t>
            </a:r>
          </a:p>
        </p:txBody>
      </p:sp>
      <p:grpSp>
        <p:nvGrpSpPr>
          <p:cNvPr id="20486" name="Group 15">
            <a:extLst>
              <a:ext uri="{FF2B5EF4-FFF2-40B4-BE49-F238E27FC236}">
                <a16:creationId xmlns:a16="http://schemas.microsoft.com/office/drawing/2014/main" id="{2F2F7C83-7EDA-4882-AEC1-81BC05F34B2A}"/>
              </a:ext>
            </a:extLst>
          </p:cNvPr>
          <p:cNvGrpSpPr>
            <a:grpSpLocks/>
          </p:cNvGrpSpPr>
          <p:nvPr/>
        </p:nvGrpSpPr>
        <p:grpSpPr bwMode="auto">
          <a:xfrm>
            <a:off x="0" y="0"/>
            <a:ext cx="9144000" cy="976313"/>
            <a:chOff x="0" y="0"/>
            <a:chExt cx="5760" cy="615"/>
          </a:xfrm>
        </p:grpSpPr>
        <p:sp>
          <p:nvSpPr>
            <p:cNvPr id="20488" name="Text Box 16">
              <a:extLst>
                <a:ext uri="{FF2B5EF4-FFF2-40B4-BE49-F238E27FC236}">
                  <a16:creationId xmlns:a16="http://schemas.microsoft.com/office/drawing/2014/main" id="{7C8D8040-B87B-43E6-BD37-C54F61B4DD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0489" name="Text Box 17">
              <a:extLst>
                <a:ext uri="{FF2B5EF4-FFF2-40B4-BE49-F238E27FC236}">
                  <a16:creationId xmlns:a16="http://schemas.microsoft.com/office/drawing/2014/main" id="{C74AABAF-D5D9-4126-A0EF-DEF816B23D69}"/>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0487" name="Text Box 18">
            <a:extLst>
              <a:ext uri="{FF2B5EF4-FFF2-40B4-BE49-F238E27FC236}">
                <a16:creationId xmlns:a16="http://schemas.microsoft.com/office/drawing/2014/main" id="{8A795F3F-C7DC-4A8B-B009-31D78BBA3C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9097"/>
                                        </p:tgtEl>
                                        <p:attrNameLst>
                                          <p:attrName>style.visibility</p:attrName>
                                        </p:attrNameLst>
                                      </p:cBhvr>
                                      <p:to>
                                        <p:strVal val="visible"/>
                                      </p:to>
                                    </p:set>
                                    <p:animEffect transition="in" filter="dissolve">
                                      <p:cBhvr>
                                        <p:cTn id="7" dur="500"/>
                                        <p:tgtEl>
                                          <p:spTgt spid="8909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9101"/>
                                        </p:tgtEl>
                                        <p:attrNameLst>
                                          <p:attrName>style.visibility</p:attrName>
                                        </p:attrNameLst>
                                      </p:cBhvr>
                                      <p:to>
                                        <p:strVal val="visible"/>
                                      </p:to>
                                    </p:set>
                                    <p:animEffect transition="in" filter="dissolve">
                                      <p:cBhvr>
                                        <p:cTn id="10" dur="500"/>
                                        <p:tgtEl>
                                          <p:spTgt spid="89101"/>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89095"/>
                                        </p:tgtEl>
                                        <p:attrNameLst>
                                          <p:attrName>style.visibility</p:attrName>
                                        </p:attrNameLst>
                                      </p:cBhvr>
                                      <p:to>
                                        <p:strVal val="visible"/>
                                      </p:to>
                                    </p:set>
                                    <p:animEffect transition="in" filter="dissolve">
                                      <p:cBhvr>
                                        <p:cTn id="14" dur="500"/>
                                        <p:tgtEl>
                                          <p:spTgt spid="89095"/>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89102"/>
                                        </p:tgtEl>
                                        <p:attrNameLst>
                                          <p:attrName>style.visibility</p:attrName>
                                        </p:attrNameLst>
                                      </p:cBhvr>
                                      <p:to>
                                        <p:strVal val="visible"/>
                                      </p:to>
                                    </p:set>
                                    <p:animEffect transition="in" filter="dissolve">
                                      <p:cBhvr>
                                        <p:cTn id="17" dur="500"/>
                                        <p:tgtEl>
                                          <p:spTgt spid="89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1" grpId="0"/>
      <p:bldP spid="8910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5" name="Picture 7" descr="blues">
            <a:extLst>
              <a:ext uri="{FF2B5EF4-FFF2-40B4-BE49-F238E27FC236}">
                <a16:creationId xmlns:a16="http://schemas.microsoft.com/office/drawing/2014/main" id="{A2DAE5E6-1375-43DC-84B1-ACE7A5A557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4572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Rectangle 13">
            <a:extLst>
              <a:ext uri="{FF2B5EF4-FFF2-40B4-BE49-F238E27FC236}">
                <a16:creationId xmlns:a16="http://schemas.microsoft.com/office/drawing/2014/main" id="{A73B8B6D-495C-4CC4-B06A-127C38FF0A8B}"/>
              </a:ext>
            </a:extLst>
          </p:cNvPr>
          <p:cNvSpPr>
            <a:spLocks noChangeArrowheads="1"/>
          </p:cNvSpPr>
          <p:nvPr/>
        </p:nvSpPr>
        <p:spPr bwMode="auto">
          <a:xfrm>
            <a:off x="457200" y="914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Game Attractiveness</a:t>
            </a:r>
          </a:p>
        </p:txBody>
      </p:sp>
      <p:sp>
        <p:nvSpPr>
          <p:cNvPr id="83982" name="Rectangle 14">
            <a:extLst>
              <a:ext uri="{FF2B5EF4-FFF2-40B4-BE49-F238E27FC236}">
                <a16:creationId xmlns:a16="http://schemas.microsoft.com/office/drawing/2014/main" id="{504B3753-12C4-434D-BD75-EE05E73A8F1C}"/>
              </a:ext>
            </a:extLst>
          </p:cNvPr>
          <p:cNvSpPr>
            <a:spLocks noChangeArrowheads="1"/>
          </p:cNvSpPr>
          <p:nvPr/>
        </p:nvSpPr>
        <p:spPr bwMode="auto">
          <a:xfrm>
            <a:off x="5486400" y="2057400"/>
            <a:ext cx="3429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33CC"/>
                </a:solidFill>
                <a:latin typeface="Verdana" panose="020B0604030504040204" pitchFamily="34" charset="0"/>
              </a:rPr>
              <a:t>The</a:t>
            </a:r>
            <a:r>
              <a:rPr lang="en-US" altLang="en-US" i="1">
                <a:latin typeface="Verdana" panose="020B0604030504040204" pitchFamily="34" charset="0"/>
              </a:rPr>
              <a:t> </a:t>
            </a:r>
            <a:r>
              <a:rPr lang="en-US" altLang="en-US" b="1">
                <a:solidFill>
                  <a:srgbClr val="000099"/>
                </a:solidFill>
                <a:latin typeface="Verdana" panose="020B0604030504040204" pitchFamily="34" charset="0"/>
              </a:rPr>
              <a:t>Blues Brothers Act</a:t>
            </a:r>
            <a:r>
              <a:rPr lang="en-US" altLang="en-US" i="1">
                <a:latin typeface="Verdana" panose="020B0604030504040204" pitchFamily="34" charset="0"/>
              </a:rPr>
              <a:t> </a:t>
            </a:r>
            <a:r>
              <a:rPr lang="en-US" altLang="en-US" i="1">
                <a:solidFill>
                  <a:srgbClr val="0033CC"/>
                </a:solidFill>
                <a:latin typeface="Verdana" panose="020B0604030504040204" pitchFamily="34" charset="0"/>
              </a:rPr>
              <a:t>entertains throughout the game or event by performing Blues Brothers songs and skits live (No lip-synching), while adding high-energy dance steps. </a:t>
            </a:r>
          </a:p>
        </p:txBody>
      </p:sp>
      <p:grpSp>
        <p:nvGrpSpPr>
          <p:cNvPr id="21508" name="Group 16">
            <a:extLst>
              <a:ext uri="{FF2B5EF4-FFF2-40B4-BE49-F238E27FC236}">
                <a16:creationId xmlns:a16="http://schemas.microsoft.com/office/drawing/2014/main" id="{22CD1F36-7A23-4E12-BE9E-9AB22CE19D80}"/>
              </a:ext>
            </a:extLst>
          </p:cNvPr>
          <p:cNvGrpSpPr>
            <a:grpSpLocks/>
          </p:cNvGrpSpPr>
          <p:nvPr/>
        </p:nvGrpSpPr>
        <p:grpSpPr bwMode="auto">
          <a:xfrm>
            <a:off x="0" y="0"/>
            <a:ext cx="9144000" cy="976313"/>
            <a:chOff x="0" y="0"/>
            <a:chExt cx="5760" cy="615"/>
          </a:xfrm>
        </p:grpSpPr>
        <p:sp>
          <p:nvSpPr>
            <p:cNvPr id="21510" name="Text Box 17">
              <a:extLst>
                <a:ext uri="{FF2B5EF4-FFF2-40B4-BE49-F238E27FC236}">
                  <a16:creationId xmlns:a16="http://schemas.microsoft.com/office/drawing/2014/main" id="{5D4E5372-4935-4910-A6EF-E7B30B1D17F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1511" name="Text Box 18">
              <a:extLst>
                <a:ext uri="{FF2B5EF4-FFF2-40B4-BE49-F238E27FC236}">
                  <a16:creationId xmlns:a16="http://schemas.microsoft.com/office/drawing/2014/main" id="{DF0DC45E-DF85-4201-84CD-5DAC7AF36C8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1509" name="Text Box 19">
            <a:extLst>
              <a:ext uri="{FF2B5EF4-FFF2-40B4-BE49-F238E27FC236}">
                <a16:creationId xmlns:a16="http://schemas.microsoft.com/office/drawing/2014/main" id="{5A24A8EC-4FAB-4161-960D-D4B37843AF9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3975"/>
                                        </p:tgtEl>
                                        <p:attrNameLst>
                                          <p:attrName>style.visibility</p:attrName>
                                        </p:attrNameLst>
                                      </p:cBhvr>
                                      <p:to>
                                        <p:strVal val="visible"/>
                                      </p:to>
                                    </p:set>
                                    <p:animEffect transition="in" filter="dissolve">
                                      <p:cBhvr>
                                        <p:cTn id="7" dur="500"/>
                                        <p:tgtEl>
                                          <p:spTgt spid="83975"/>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3982"/>
                                        </p:tgtEl>
                                        <p:attrNameLst>
                                          <p:attrName>style.visibility</p:attrName>
                                        </p:attrNameLst>
                                      </p:cBhvr>
                                      <p:to>
                                        <p:strVal val="visible"/>
                                      </p:to>
                                    </p:set>
                                    <p:animEffect transition="in" filter="dissolve">
                                      <p:cBhvr>
                                        <p:cTn id="11" dur="500"/>
                                        <p:tgtEl>
                                          <p:spTgt spid="83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a:extLst>
              <a:ext uri="{FF2B5EF4-FFF2-40B4-BE49-F238E27FC236}">
                <a16:creationId xmlns:a16="http://schemas.microsoft.com/office/drawing/2014/main" id="{04A052AF-D265-4266-A2ED-73CA286B9CB4}"/>
              </a:ext>
            </a:extLst>
          </p:cNvPr>
          <p:cNvSpPr>
            <a:spLocks noChangeArrowheads="1"/>
          </p:cNvSpPr>
          <p:nvPr/>
        </p:nvSpPr>
        <p:spPr bwMode="auto">
          <a:xfrm>
            <a:off x="533400" y="914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Game Attractiveness</a:t>
            </a:r>
          </a:p>
        </p:txBody>
      </p:sp>
      <p:grpSp>
        <p:nvGrpSpPr>
          <p:cNvPr id="22530" name="Group 19">
            <a:extLst>
              <a:ext uri="{FF2B5EF4-FFF2-40B4-BE49-F238E27FC236}">
                <a16:creationId xmlns:a16="http://schemas.microsoft.com/office/drawing/2014/main" id="{ECECF82B-2717-4138-9296-598BB55F7669}"/>
              </a:ext>
            </a:extLst>
          </p:cNvPr>
          <p:cNvGrpSpPr>
            <a:grpSpLocks/>
          </p:cNvGrpSpPr>
          <p:nvPr/>
        </p:nvGrpSpPr>
        <p:grpSpPr bwMode="auto">
          <a:xfrm>
            <a:off x="0" y="0"/>
            <a:ext cx="9144000" cy="976313"/>
            <a:chOff x="0" y="0"/>
            <a:chExt cx="5760" cy="615"/>
          </a:xfrm>
        </p:grpSpPr>
        <p:sp>
          <p:nvSpPr>
            <p:cNvPr id="22533" name="Text Box 20">
              <a:extLst>
                <a:ext uri="{FF2B5EF4-FFF2-40B4-BE49-F238E27FC236}">
                  <a16:creationId xmlns:a16="http://schemas.microsoft.com/office/drawing/2014/main" id="{949CF002-B2E8-4707-AD64-4D7EFDCE87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2534" name="Text Box 21">
              <a:extLst>
                <a:ext uri="{FF2B5EF4-FFF2-40B4-BE49-F238E27FC236}">
                  <a16:creationId xmlns:a16="http://schemas.microsoft.com/office/drawing/2014/main" id="{E15D996C-AD2B-4376-910F-7F4DEB0507E3}"/>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2531" name="Text Box 22">
            <a:extLst>
              <a:ext uri="{FF2B5EF4-FFF2-40B4-BE49-F238E27FC236}">
                <a16:creationId xmlns:a16="http://schemas.microsoft.com/office/drawing/2014/main" id="{5A80754D-39E9-4754-8B1F-62A1D748BCB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6584" name="Picture 24" descr="wp_sheafw_640x480">
            <a:extLst>
              <a:ext uri="{FF2B5EF4-FFF2-40B4-BE49-F238E27FC236}">
                <a16:creationId xmlns:a16="http://schemas.microsoft.com/office/drawing/2014/main" id="{7A3EF7A8-40DA-4B5E-895B-FFFADBC5D8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24000"/>
            <a:ext cx="6705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66584"/>
                                        </p:tgtEl>
                                        <p:attrNameLst>
                                          <p:attrName>style.visibility</p:attrName>
                                        </p:attrNameLst>
                                      </p:cBhvr>
                                      <p:to>
                                        <p:strVal val="visible"/>
                                      </p:to>
                                    </p:set>
                                    <p:animEffect transition="in" filter="dissolve">
                                      <p:cBhvr>
                                        <p:cTn id="7" dur="1000"/>
                                        <p:tgtEl>
                                          <p:spTgt spid="66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a:extLst>
              <a:ext uri="{FF2B5EF4-FFF2-40B4-BE49-F238E27FC236}">
                <a16:creationId xmlns:a16="http://schemas.microsoft.com/office/drawing/2014/main" id="{6FE5AEEB-14DE-4356-85BE-BB34EAFD27EC}"/>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grpSp>
        <p:nvGrpSpPr>
          <p:cNvPr id="5122" name="Group 11">
            <a:extLst>
              <a:ext uri="{FF2B5EF4-FFF2-40B4-BE49-F238E27FC236}">
                <a16:creationId xmlns:a16="http://schemas.microsoft.com/office/drawing/2014/main" id="{966E837C-1A48-46B0-9A12-A48F42CDADBE}"/>
              </a:ext>
            </a:extLst>
          </p:cNvPr>
          <p:cNvGrpSpPr>
            <a:grpSpLocks/>
          </p:cNvGrpSpPr>
          <p:nvPr/>
        </p:nvGrpSpPr>
        <p:grpSpPr bwMode="auto">
          <a:xfrm>
            <a:off x="0" y="0"/>
            <a:ext cx="9144000" cy="976313"/>
            <a:chOff x="0" y="0"/>
            <a:chExt cx="5760" cy="615"/>
          </a:xfrm>
        </p:grpSpPr>
        <p:sp>
          <p:nvSpPr>
            <p:cNvPr id="5127" name="Text Box 12">
              <a:extLst>
                <a:ext uri="{FF2B5EF4-FFF2-40B4-BE49-F238E27FC236}">
                  <a16:creationId xmlns:a16="http://schemas.microsoft.com/office/drawing/2014/main" id="{8CA8A55B-3E06-43F2-A0C4-913BDCA989E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5128" name="Text Box 13">
              <a:extLst>
                <a:ext uri="{FF2B5EF4-FFF2-40B4-BE49-F238E27FC236}">
                  <a16:creationId xmlns:a16="http://schemas.microsoft.com/office/drawing/2014/main" id="{086142BA-600B-4D43-AF3F-7E9F6915C5C9}"/>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9950" name="Line 14">
            <a:extLst>
              <a:ext uri="{FF2B5EF4-FFF2-40B4-BE49-F238E27FC236}">
                <a16:creationId xmlns:a16="http://schemas.microsoft.com/office/drawing/2014/main" id="{BB4C94C8-56E7-4FB9-B1EA-4B853737C414}"/>
              </a:ext>
            </a:extLst>
          </p:cNvPr>
          <p:cNvSpPr>
            <a:spLocks noChangeShapeType="1"/>
          </p:cNvSpPr>
          <p:nvPr/>
        </p:nvSpPr>
        <p:spPr bwMode="auto">
          <a:xfrm>
            <a:off x="4648200" y="1828800"/>
            <a:ext cx="0" cy="4267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1" name="Rectangle 15">
            <a:extLst>
              <a:ext uri="{FF2B5EF4-FFF2-40B4-BE49-F238E27FC236}">
                <a16:creationId xmlns:a16="http://schemas.microsoft.com/office/drawing/2014/main" id="{F98B003B-88EF-4DF9-B169-68F2A7193A65}"/>
              </a:ext>
            </a:extLst>
          </p:cNvPr>
          <p:cNvSpPr>
            <a:spLocks noChangeArrowheads="1"/>
          </p:cNvSpPr>
          <p:nvPr/>
        </p:nvSpPr>
        <p:spPr bwMode="auto">
          <a:xfrm>
            <a:off x="5105400" y="2362200"/>
            <a:ext cx="3657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Game Operations:</a:t>
            </a:r>
          </a:p>
          <a:p>
            <a:pPr eaLnBrk="1" hangingPunct="1"/>
            <a:endParaRPr lang="en-US" altLang="en-US">
              <a:solidFill>
                <a:srgbClr val="000066"/>
              </a:solidFill>
              <a:latin typeface="Verdana" panose="020B0604030504040204" pitchFamily="34" charset="0"/>
            </a:endParaRPr>
          </a:p>
          <a:p>
            <a:pPr eaLnBrk="1" hangingPunct="1"/>
            <a:r>
              <a:rPr lang="en-US" altLang="en-US">
                <a:latin typeface="Verdana" panose="020B0604030504040204" pitchFamily="34" charset="0"/>
              </a:rPr>
              <a:t>Refers to the planning, organization and execution of game production, presentation, entertainment and promotion</a:t>
            </a:r>
          </a:p>
        </p:txBody>
      </p:sp>
      <p:sp>
        <p:nvSpPr>
          <p:cNvPr id="39952" name="Rectangle 16">
            <a:extLst>
              <a:ext uri="{FF2B5EF4-FFF2-40B4-BE49-F238E27FC236}">
                <a16:creationId xmlns:a16="http://schemas.microsoft.com/office/drawing/2014/main" id="{5E12BA45-DE9F-4C5A-99BB-099D038D1A3D}"/>
              </a:ext>
            </a:extLst>
          </p:cNvPr>
          <p:cNvSpPr>
            <a:spLocks noChangeArrowheads="1"/>
          </p:cNvSpPr>
          <p:nvPr/>
        </p:nvSpPr>
        <p:spPr bwMode="auto">
          <a:xfrm>
            <a:off x="533400" y="2971800"/>
            <a:ext cx="3733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i="1" dirty="0">
                <a:solidFill>
                  <a:srgbClr val="000099"/>
                </a:solidFill>
                <a:latin typeface="Verdana" panose="020B0604030504040204" pitchFamily="34" charset="0"/>
              </a:rPr>
              <a:t>The game operations process begins in the creative minds of sports marketing professionals before any games are played</a:t>
            </a:r>
            <a:r>
              <a:rPr lang="en-US" altLang="en-US" dirty="0">
                <a:solidFill>
                  <a:srgbClr val="000099"/>
                </a:solidFill>
                <a:latin typeface="Verdana" panose="020B0604030504040204" pitchFamily="34" charset="0"/>
              </a:rPr>
              <a:t> </a:t>
            </a:r>
          </a:p>
        </p:txBody>
      </p:sp>
      <p:sp>
        <p:nvSpPr>
          <p:cNvPr id="5126" name="Text Box 17">
            <a:extLst>
              <a:ext uri="{FF2B5EF4-FFF2-40B4-BE49-F238E27FC236}">
                <a16:creationId xmlns:a16="http://schemas.microsoft.com/office/drawing/2014/main" id="{BD02892D-AB2A-4CB3-8E4C-B7FCC43E56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951"/>
                                        </p:tgtEl>
                                        <p:attrNameLst>
                                          <p:attrName>style.visibility</p:attrName>
                                        </p:attrNameLst>
                                      </p:cBhvr>
                                      <p:to>
                                        <p:strVal val="visible"/>
                                      </p:to>
                                    </p:set>
                                    <p:anim calcmode="lin" valueType="num">
                                      <p:cBhvr additive="base">
                                        <p:cTn id="7" dur="500" fill="hold"/>
                                        <p:tgtEl>
                                          <p:spTgt spid="39951"/>
                                        </p:tgtEl>
                                        <p:attrNameLst>
                                          <p:attrName>ppt_x</p:attrName>
                                        </p:attrNameLst>
                                      </p:cBhvr>
                                      <p:tavLst>
                                        <p:tav tm="0">
                                          <p:val>
                                            <p:strVal val="1+#ppt_w/2"/>
                                          </p:val>
                                        </p:tav>
                                        <p:tav tm="100000">
                                          <p:val>
                                            <p:strVal val="#ppt_x"/>
                                          </p:val>
                                        </p:tav>
                                      </p:tavLst>
                                    </p:anim>
                                    <p:anim calcmode="lin" valueType="num">
                                      <p:cBhvr additive="base">
                                        <p:cTn id="8" dur="500" fill="hold"/>
                                        <p:tgtEl>
                                          <p:spTgt spid="39951"/>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39950"/>
                                        </p:tgtEl>
                                        <p:attrNameLst>
                                          <p:attrName>style.visibility</p:attrName>
                                        </p:attrNameLst>
                                      </p:cBhvr>
                                      <p:to>
                                        <p:strVal val="visible"/>
                                      </p:to>
                                    </p:set>
                                    <p:animEffect transition="in" filter="dissolve">
                                      <p:cBhvr>
                                        <p:cTn id="11" dur="500"/>
                                        <p:tgtEl>
                                          <p:spTgt spid="39950"/>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39952"/>
                                        </p:tgtEl>
                                        <p:attrNameLst>
                                          <p:attrName>style.visibility</p:attrName>
                                        </p:attrNameLst>
                                      </p:cBhvr>
                                      <p:to>
                                        <p:strVal val="visible"/>
                                      </p:to>
                                    </p:set>
                                    <p:anim calcmode="lin" valueType="num">
                                      <p:cBhvr additive="base">
                                        <p:cTn id="15" dur="500" fill="hold"/>
                                        <p:tgtEl>
                                          <p:spTgt spid="39952"/>
                                        </p:tgtEl>
                                        <p:attrNameLst>
                                          <p:attrName>ppt_x</p:attrName>
                                        </p:attrNameLst>
                                      </p:cBhvr>
                                      <p:tavLst>
                                        <p:tav tm="0">
                                          <p:val>
                                            <p:strVal val="0-#ppt_w/2"/>
                                          </p:val>
                                        </p:tav>
                                        <p:tav tm="100000">
                                          <p:val>
                                            <p:strVal val="#ppt_x"/>
                                          </p:val>
                                        </p:tav>
                                      </p:tavLst>
                                    </p:anim>
                                    <p:anim calcmode="lin" valueType="num">
                                      <p:cBhvr additive="base">
                                        <p:cTn id="16" dur="500" fill="hold"/>
                                        <p:tgtEl>
                                          <p:spTgt spid="399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1" grpId="0"/>
      <p:bldP spid="399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75CC436F-67D3-4C65-BB4F-0A035D894FC7}"/>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23554" name="Rectangle 3">
            <a:extLst>
              <a:ext uri="{FF2B5EF4-FFF2-40B4-BE49-F238E27FC236}">
                <a16:creationId xmlns:a16="http://schemas.microsoft.com/office/drawing/2014/main" id="{1160E931-391F-48AE-A8EB-D8979952357A}"/>
              </a:ext>
            </a:extLst>
          </p:cNvPr>
          <p:cNvSpPr>
            <a:spLocks noChangeArrowheads="1"/>
          </p:cNvSpPr>
          <p:nvPr/>
        </p:nvSpPr>
        <p:spPr bwMode="auto">
          <a:xfrm>
            <a:off x="609600" y="1738313"/>
            <a:ext cx="8229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Variables that contribute to game attractiveness could include:</a:t>
            </a:r>
          </a:p>
          <a:p>
            <a:pPr algn="ctr" eaLnBrk="1" hangingPunct="1"/>
            <a:r>
              <a:rPr lang="en-US" altLang="en-US">
                <a:latin typeface="Verdana" panose="020B0604030504040204" pitchFamily="34" charset="0"/>
              </a:rPr>
              <a:t>	</a:t>
            </a:r>
          </a:p>
        </p:txBody>
      </p:sp>
      <p:sp>
        <p:nvSpPr>
          <p:cNvPr id="113668" name="Rectangle 4">
            <a:extLst>
              <a:ext uri="{FF2B5EF4-FFF2-40B4-BE49-F238E27FC236}">
                <a16:creationId xmlns:a16="http://schemas.microsoft.com/office/drawing/2014/main" id="{1D2E0A6D-A09E-457A-B262-9E60129A4F22}"/>
              </a:ext>
            </a:extLst>
          </p:cNvPr>
          <p:cNvSpPr>
            <a:spLocks noChangeArrowheads="1"/>
          </p:cNvSpPr>
          <p:nvPr/>
        </p:nvSpPr>
        <p:spPr bwMode="auto">
          <a:xfrm>
            <a:off x="762000" y="2590800"/>
            <a:ext cx="76962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Quality of concessions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Traditions (seventh inning stretch etc.)</a:t>
            </a:r>
          </a:p>
          <a:p>
            <a:pPr eaLnBrk="1" hangingPunct="1">
              <a:buFont typeface="Wingdings" panose="05000000000000000000" pitchFamily="2" charset="2"/>
              <a:buChar char="Ø"/>
            </a:pPr>
            <a:endParaRPr lang="en-US" altLang="en-US">
              <a:solidFill>
                <a:srgbClr val="008000"/>
              </a:solidFill>
              <a:latin typeface="Verdana" panose="020B0604030504040204" pitchFamily="34" charset="0"/>
            </a:endParaRPr>
          </a:p>
          <a:p>
            <a:pPr lvl="1" eaLnBrk="1" hangingPunct="1">
              <a:buFont typeface="Wingdings" panose="05000000000000000000" pitchFamily="2" charset="2"/>
              <a:buChar char="Ø"/>
            </a:pPr>
            <a:r>
              <a:rPr lang="en-US" altLang="en-US">
                <a:solidFill>
                  <a:srgbClr val="008000"/>
                </a:solidFill>
                <a:latin typeface="Verdana" panose="020B0604030504040204" pitchFamily="34" charset="0"/>
              </a:rPr>
              <a:t> Detroit Red Wings “octopus toss”</a:t>
            </a:r>
          </a:p>
          <a:p>
            <a:pPr lvl="1" eaLnBrk="1" hangingPunct="1">
              <a:buFont typeface="Wingdings" panose="05000000000000000000" pitchFamily="2" charset="2"/>
              <a:buChar char="Ø"/>
            </a:pPr>
            <a:r>
              <a:rPr lang="en-US" altLang="en-US">
                <a:solidFill>
                  <a:srgbClr val="008000"/>
                </a:solidFill>
                <a:latin typeface="Verdana" panose="020B0604030504040204" pitchFamily="34" charset="0"/>
              </a:rPr>
              <a:t> Hockey “hat tricks” tossing of hats onto ice</a:t>
            </a:r>
          </a:p>
          <a:p>
            <a:pPr lvl="1" eaLnBrk="1" hangingPunct="1">
              <a:buFont typeface="Wingdings" panose="05000000000000000000" pitchFamily="2" charset="2"/>
              <a:buChar char="Ø"/>
            </a:pPr>
            <a:r>
              <a:rPr lang="en-US" altLang="en-US">
                <a:solidFill>
                  <a:srgbClr val="008000"/>
                </a:solidFill>
                <a:latin typeface="Verdana" panose="020B0604030504040204" pitchFamily="34" charset="0"/>
              </a:rPr>
              <a:t> Kissing the bricks at the Brickyard 400 </a:t>
            </a:r>
          </a:p>
          <a:p>
            <a:pPr lvl="1" eaLnBrk="1" hangingPunct="1">
              <a:buFont typeface="Wingdings" panose="05000000000000000000" pitchFamily="2" charset="2"/>
              <a:buChar char="Ø"/>
            </a:pPr>
            <a:r>
              <a:rPr lang="en-US" altLang="en-US">
                <a:solidFill>
                  <a:srgbClr val="008000"/>
                </a:solidFill>
                <a:latin typeface="Verdana" panose="020B0604030504040204" pitchFamily="34" charset="0"/>
              </a:rPr>
              <a:t> “Lambeau Leap” at Packer games</a:t>
            </a:r>
          </a:p>
          <a:p>
            <a:pPr lvl="1" eaLnBrk="1" hangingPunct="1">
              <a:buFont typeface="Wingdings" panose="05000000000000000000" pitchFamily="2" charset="2"/>
              <a:buChar char="Ø"/>
            </a:pPr>
            <a:r>
              <a:rPr lang="en-US" altLang="en-US">
                <a:solidFill>
                  <a:srgbClr val="008000"/>
                </a:solidFill>
                <a:latin typeface="Verdana" panose="020B0604030504040204" pitchFamily="34" charset="0"/>
              </a:rPr>
              <a:t> Chants at soccer matches</a:t>
            </a:r>
          </a:p>
        </p:txBody>
      </p:sp>
      <p:sp>
        <p:nvSpPr>
          <p:cNvPr id="23556" name="Line 5">
            <a:extLst>
              <a:ext uri="{FF2B5EF4-FFF2-40B4-BE49-F238E27FC236}">
                <a16:creationId xmlns:a16="http://schemas.microsoft.com/office/drawing/2014/main" id="{9FF32469-BB21-4501-9543-ABDAE98D4690}"/>
              </a:ext>
            </a:extLst>
          </p:cNvPr>
          <p:cNvSpPr>
            <a:spLocks noChangeShapeType="1"/>
          </p:cNvSpPr>
          <p:nvPr/>
        </p:nvSpPr>
        <p:spPr bwMode="auto">
          <a:xfrm>
            <a:off x="304800" y="2667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3557" name="Group 6">
            <a:extLst>
              <a:ext uri="{FF2B5EF4-FFF2-40B4-BE49-F238E27FC236}">
                <a16:creationId xmlns:a16="http://schemas.microsoft.com/office/drawing/2014/main" id="{93548897-1095-4DCE-BDF4-BD96CAB6EB0E}"/>
              </a:ext>
            </a:extLst>
          </p:cNvPr>
          <p:cNvGrpSpPr>
            <a:grpSpLocks/>
          </p:cNvGrpSpPr>
          <p:nvPr/>
        </p:nvGrpSpPr>
        <p:grpSpPr bwMode="auto">
          <a:xfrm>
            <a:off x="0" y="0"/>
            <a:ext cx="9144000" cy="976313"/>
            <a:chOff x="0" y="0"/>
            <a:chExt cx="5760" cy="615"/>
          </a:xfrm>
        </p:grpSpPr>
        <p:sp>
          <p:nvSpPr>
            <p:cNvPr id="23559" name="Text Box 7">
              <a:extLst>
                <a:ext uri="{FF2B5EF4-FFF2-40B4-BE49-F238E27FC236}">
                  <a16:creationId xmlns:a16="http://schemas.microsoft.com/office/drawing/2014/main" id="{483DDE61-3453-4051-B3EA-E649B7DCA11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3560" name="Text Box 8">
              <a:extLst>
                <a:ext uri="{FF2B5EF4-FFF2-40B4-BE49-F238E27FC236}">
                  <a16:creationId xmlns:a16="http://schemas.microsoft.com/office/drawing/2014/main" id="{865A04DB-6FC6-4A61-BF27-1A40B8E52B4F}"/>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3558" name="Text Box 9">
            <a:extLst>
              <a:ext uri="{FF2B5EF4-FFF2-40B4-BE49-F238E27FC236}">
                <a16:creationId xmlns:a16="http://schemas.microsoft.com/office/drawing/2014/main" id="{393821C2-C743-417A-87B5-0E84DABFF87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668">
                                            <p:txEl>
                                              <p:pRg st="1" end="1"/>
                                            </p:txEl>
                                          </p:spTgt>
                                        </p:tgtEl>
                                        <p:attrNameLst>
                                          <p:attrName>style.visibility</p:attrName>
                                        </p:attrNameLst>
                                      </p:cBhvr>
                                      <p:to>
                                        <p:strVal val="visible"/>
                                      </p:to>
                                    </p:set>
                                    <p:anim calcmode="lin" valueType="num">
                                      <p:cBhvr additive="base">
                                        <p:cTn id="7" dur="500" fill="hold"/>
                                        <p:tgtEl>
                                          <p:spTgt spid="11366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3668">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3668">
                                            <p:txEl>
                                              <p:pRg st="3" end="3"/>
                                            </p:txEl>
                                          </p:spTgt>
                                        </p:tgtEl>
                                        <p:attrNameLst>
                                          <p:attrName>style.visibility</p:attrName>
                                        </p:attrNameLst>
                                      </p:cBhvr>
                                      <p:to>
                                        <p:strVal val="visible"/>
                                      </p:to>
                                    </p:set>
                                    <p:anim calcmode="lin" valueType="num">
                                      <p:cBhvr additive="base">
                                        <p:cTn id="12" dur="500" fill="hold"/>
                                        <p:tgtEl>
                                          <p:spTgt spid="113668">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3668">
                                            <p:txEl>
                                              <p:pRg st="3" end="3"/>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13668">
                                            <p:txEl>
                                              <p:pRg st="5" end="5"/>
                                            </p:txEl>
                                          </p:spTgt>
                                        </p:tgtEl>
                                        <p:attrNameLst>
                                          <p:attrName>style.visibility</p:attrName>
                                        </p:attrNameLst>
                                      </p:cBhvr>
                                      <p:to>
                                        <p:strVal val="visible"/>
                                      </p:to>
                                    </p:set>
                                    <p:anim calcmode="lin" valueType="num">
                                      <p:cBhvr additive="base">
                                        <p:cTn id="17" dur="500" fill="hold"/>
                                        <p:tgtEl>
                                          <p:spTgt spid="113668">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13668">
                                            <p:txEl>
                                              <p:pRg st="5" end="5"/>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13668">
                                            <p:txEl>
                                              <p:pRg st="6" end="6"/>
                                            </p:txEl>
                                          </p:spTgt>
                                        </p:tgtEl>
                                        <p:attrNameLst>
                                          <p:attrName>style.visibility</p:attrName>
                                        </p:attrNameLst>
                                      </p:cBhvr>
                                      <p:to>
                                        <p:strVal val="visible"/>
                                      </p:to>
                                    </p:set>
                                    <p:anim calcmode="lin" valueType="num">
                                      <p:cBhvr additive="base">
                                        <p:cTn id="22" dur="500" fill="hold"/>
                                        <p:tgtEl>
                                          <p:spTgt spid="113668">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13668">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13668">
                                            <p:txEl>
                                              <p:pRg st="7" end="7"/>
                                            </p:txEl>
                                          </p:spTgt>
                                        </p:tgtEl>
                                        <p:attrNameLst>
                                          <p:attrName>style.visibility</p:attrName>
                                        </p:attrNameLst>
                                      </p:cBhvr>
                                      <p:to>
                                        <p:strVal val="visible"/>
                                      </p:to>
                                    </p:set>
                                    <p:anim calcmode="lin" valueType="num">
                                      <p:cBhvr additive="base">
                                        <p:cTn id="27" dur="500" fill="hold"/>
                                        <p:tgtEl>
                                          <p:spTgt spid="113668">
                                            <p:txEl>
                                              <p:pRg st="7" end="7"/>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3668">
                                            <p:txEl>
                                              <p:pRg st="7" end="7"/>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113668">
                                            <p:txEl>
                                              <p:pRg st="8" end="8"/>
                                            </p:txEl>
                                          </p:spTgt>
                                        </p:tgtEl>
                                        <p:attrNameLst>
                                          <p:attrName>style.visibility</p:attrName>
                                        </p:attrNameLst>
                                      </p:cBhvr>
                                      <p:to>
                                        <p:strVal val="visible"/>
                                      </p:to>
                                    </p:set>
                                    <p:anim calcmode="lin" valueType="num">
                                      <p:cBhvr additive="base">
                                        <p:cTn id="32" dur="500" fill="hold"/>
                                        <p:tgtEl>
                                          <p:spTgt spid="113668">
                                            <p:txEl>
                                              <p:pRg st="8" end="8"/>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113668">
                                            <p:txEl>
                                              <p:pRg st="8" end="8"/>
                                            </p:txEl>
                                          </p:spTgt>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13668">
                                            <p:txEl>
                                              <p:pRg st="9" end="9"/>
                                            </p:txEl>
                                          </p:spTgt>
                                        </p:tgtEl>
                                        <p:attrNameLst>
                                          <p:attrName>style.visibility</p:attrName>
                                        </p:attrNameLst>
                                      </p:cBhvr>
                                      <p:to>
                                        <p:strVal val="visible"/>
                                      </p:to>
                                    </p:set>
                                    <p:anim calcmode="lin" valueType="num">
                                      <p:cBhvr additive="base">
                                        <p:cTn id="37" dur="500" fill="hold"/>
                                        <p:tgtEl>
                                          <p:spTgt spid="113668">
                                            <p:txEl>
                                              <p:pRg st="9" end="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3668">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a:extLst>
              <a:ext uri="{FF2B5EF4-FFF2-40B4-BE49-F238E27FC236}">
                <a16:creationId xmlns:a16="http://schemas.microsoft.com/office/drawing/2014/main" id="{4367C908-2CFA-4200-9266-934F79B75173}"/>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4578" name="Group 6">
            <a:extLst>
              <a:ext uri="{FF2B5EF4-FFF2-40B4-BE49-F238E27FC236}">
                <a16:creationId xmlns:a16="http://schemas.microsoft.com/office/drawing/2014/main" id="{262BCC3D-69B1-4329-AA46-B98292E6D4FE}"/>
              </a:ext>
            </a:extLst>
          </p:cNvPr>
          <p:cNvGrpSpPr>
            <a:grpSpLocks/>
          </p:cNvGrpSpPr>
          <p:nvPr/>
        </p:nvGrpSpPr>
        <p:grpSpPr bwMode="auto">
          <a:xfrm>
            <a:off x="0" y="0"/>
            <a:ext cx="9144000" cy="976313"/>
            <a:chOff x="0" y="0"/>
            <a:chExt cx="5760" cy="615"/>
          </a:xfrm>
        </p:grpSpPr>
        <p:sp>
          <p:nvSpPr>
            <p:cNvPr id="24584" name="Text Box 7">
              <a:extLst>
                <a:ext uri="{FF2B5EF4-FFF2-40B4-BE49-F238E27FC236}">
                  <a16:creationId xmlns:a16="http://schemas.microsoft.com/office/drawing/2014/main" id="{6FEF63C0-76BA-40C4-96C6-40E1803AB20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4585" name="Text Box 8">
              <a:extLst>
                <a:ext uri="{FF2B5EF4-FFF2-40B4-BE49-F238E27FC236}">
                  <a16:creationId xmlns:a16="http://schemas.microsoft.com/office/drawing/2014/main" id="{876ABDD7-F8D8-4EF6-99E8-82397363E048}"/>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4579" name="Text Box 9">
            <a:extLst>
              <a:ext uri="{FF2B5EF4-FFF2-40B4-BE49-F238E27FC236}">
                <a16:creationId xmlns:a16="http://schemas.microsoft.com/office/drawing/2014/main" id="{5582EC07-8EBB-47F6-9C7E-0FB4A6BA794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80" name="TextBox 1">
            <a:extLst>
              <a:ext uri="{FF2B5EF4-FFF2-40B4-BE49-F238E27FC236}">
                <a16:creationId xmlns:a16="http://schemas.microsoft.com/office/drawing/2014/main" id="{CFF0133B-BB89-4AE1-9A85-128CD6518CF5}"/>
              </a:ext>
            </a:extLst>
          </p:cNvPr>
          <p:cNvSpPr txBox="1">
            <a:spLocks noChangeArrowheads="1"/>
          </p:cNvSpPr>
          <p:nvPr/>
        </p:nvSpPr>
        <p:spPr bwMode="auto">
          <a:xfrm>
            <a:off x="560388" y="1749425"/>
            <a:ext cx="78486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a:r>
              <a:rPr lang="en-US" altLang="en-US" sz="2000">
                <a:latin typeface="Verdana" panose="020B0604030504040204" pitchFamily="34" charset="0"/>
              </a:rPr>
              <a:t>Many teams have introduced outlandish concessions items as a way to increase game attractiveness (and generate publicity), including the Washington Nationals (8 pound </a:t>
            </a:r>
            <a:r>
              <a:rPr lang="de-DE" altLang="en-US" sz="2000">
                <a:latin typeface="Verdana" panose="020B0604030504040204" pitchFamily="34" charset="0"/>
              </a:rPr>
              <a:t>“Strasburger</a:t>
            </a:r>
            <a:r>
              <a:rPr lang="bg-BG" altLang="en-US" sz="2000">
                <a:latin typeface="Verdana" panose="020B0604030504040204" pitchFamily="34" charset="0"/>
              </a:rPr>
              <a:t>”</a:t>
            </a:r>
            <a:r>
              <a:rPr lang="en-US" altLang="ja-JP" sz="2000">
                <a:latin typeface="Verdana" panose="020B0604030504040204" pitchFamily="34" charset="0"/>
              </a:rPr>
              <a:t>), the Charlotte Motor Speedway (deep-fried cupcakes, funnel cakes topped with chocolate sauce and chopped bacon),  the Texas Rangers (</a:t>
            </a:r>
            <a:r>
              <a:rPr lang="de-DE" altLang="en-US" sz="2000">
                <a:latin typeface="Verdana" panose="020B0604030504040204" pitchFamily="34" charset="0"/>
              </a:rPr>
              <a:t>“</a:t>
            </a:r>
            <a:r>
              <a:rPr lang="de-DE" altLang="ja-JP" sz="2000">
                <a:latin typeface="Verdana" panose="020B0604030504040204" pitchFamily="34" charset="0"/>
              </a:rPr>
              <a:t>The Champion,</a:t>
            </a:r>
            <a:r>
              <a:rPr lang="bg-BG" altLang="en-US" sz="2000">
                <a:latin typeface="Verdana" panose="020B0604030504040204" pitchFamily="34" charset="0"/>
              </a:rPr>
              <a:t>”</a:t>
            </a:r>
            <a:r>
              <a:rPr lang="en-US" altLang="ja-JP" sz="2000">
                <a:latin typeface="Verdana" panose="020B0604030504040204" pitchFamily="34" charset="0"/>
              </a:rPr>
              <a:t> a $26 hot dog weighing in at 2 pounds) and several minor league teams like the Camden RiverSharks offering </a:t>
            </a:r>
            <a:r>
              <a:rPr lang="de-DE" altLang="en-US" sz="2000">
                <a:latin typeface="Verdana" panose="020B0604030504040204" pitchFamily="34" charset="0"/>
              </a:rPr>
              <a:t>“</a:t>
            </a:r>
            <a:r>
              <a:rPr lang="de-DE" altLang="ja-JP" sz="2000">
                <a:latin typeface="Verdana" panose="020B0604030504040204" pitchFamily="34" charset="0"/>
              </a:rPr>
              <a:t>Krispy Kreme</a:t>
            </a:r>
            <a:r>
              <a:rPr lang="bg-BG" altLang="en-US" sz="2000">
                <a:latin typeface="Verdana" panose="020B0604030504040204" pitchFamily="34" charset="0"/>
              </a:rPr>
              <a:t>”</a:t>
            </a:r>
            <a:r>
              <a:rPr lang="en-US" altLang="ja-JP" sz="2000">
                <a:latin typeface="Verdana" panose="020B0604030504040204" pitchFamily="34" charset="0"/>
              </a:rPr>
              <a:t> burgers.</a:t>
            </a:r>
            <a:endParaRPr lang="en-US" altLang="en-US" sz="2000">
              <a:latin typeface="Verdana" panose="020B0604030504040204" pitchFamily="34" charset="0"/>
            </a:endParaRPr>
          </a:p>
        </p:txBody>
      </p:sp>
      <p:pic>
        <p:nvPicPr>
          <p:cNvPr id="24581" name="Picture 2">
            <a:extLst>
              <a:ext uri="{FF2B5EF4-FFF2-40B4-BE49-F238E27FC236}">
                <a16:creationId xmlns:a16="http://schemas.microsoft.com/office/drawing/2014/main" id="{C5852B8D-9568-45FC-9026-67415E4F30D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4238" y="4799013"/>
            <a:ext cx="2262187"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3">
            <a:extLst>
              <a:ext uri="{FF2B5EF4-FFF2-40B4-BE49-F238E27FC236}">
                <a16:creationId xmlns:a16="http://schemas.microsoft.com/office/drawing/2014/main" id="{686D8A9C-3365-4762-A10F-2D465FE855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799013"/>
            <a:ext cx="239395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4">
            <a:extLst>
              <a:ext uri="{FF2B5EF4-FFF2-40B4-BE49-F238E27FC236}">
                <a16:creationId xmlns:a16="http://schemas.microsoft.com/office/drawing/2014/main" id="{C4738C21-5E2C-4276-83B1-DCD3D956CB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799013"/>
            <a:ext cx="2262188"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AFED954B-F751-4EAB-B2C9-1A30FDDA1292}"/>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5602" name="Group 6">
            <a:extLst>
              <a:ext uri="{FF2B5EF4-FFF2-40B4-BE49-F238E27FC236}">
                <a16:creationId xmlns:a16="http://schemas.microsoft.com/office/drawing/2014/main" id="{353DBB72-7E69-4360-92A9-551ACBCE1911}"/>
              </a:ext>
            </a:extLst>
          </p:cNvPr>
          <p:cNvGrpSpPr>
            <a:grpSpLocks/>
          </p:cNvGrpSpPr>
          <p:nvPr/>
        </p:nvGrpSpPr>
        <p:grpSpPr bwMode="auto">
          <a:xfrm>
            <a:off x="0" y="0"/>
            <a:ext cx="9144000" cy="976313"/>
            <a:chOff x="0" y="0"/>
            <a:chExt cx="5760" cy="615"/>
          </a:xfrm>
        </p:grpSpPr>
        <p:sp>
          <p:nvSpPr>
            <p:cNvPr id="25606" name="Text Box 7">
              <a:extLst>
                <a:ext uri="{FF2B5EF4-FFF2-40B4-BE49-F238E27FC236}">
                  <a16:creationId xmlns:a16="http://schemas.microsoft.com/office/drawing/2014/main" id="{A620D9B0-5651-410A-B993-44592F75F7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5607" name="Text Box 8">
              <a:extLst>
                <a:ext uri="{FF2B5EF4-FFF2-40B4-BE49-F238E27FC236}">
                  <a16:creationId xmlns:a16="http://schemas.microsoft.com/office/drawing/2014/main" id="{4954DAC7-1A26-43D4-B5CF-DB98048D5000}"/>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5603" name="Text Box 9">
            <a:extLst>
              <a:ext uri="{FF2B5EF4-FFF2-40B4-BE49-F238E27FC236}">
                <a16:creationId xmlns:a16="http://schemas.microsoft.com/office/drawing/2014/main" id="{01F1FD8D-961D-458B-84B2-51BE0D1D769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5604" name="TextBox 1">
            <a:extLst>
              <a:ext uri="{FF2B5EF4-FFF2-40B4-BE49-F238E27FC236}">
                <a16:creationId xmlns:a16="http://schemas.microsoft.com/office/drawing/2014/main" id="{46BF923F-A9BC-47B3-BB83-4CB3DF800CAD}"/>
              </a:ext>
            </a:extLst>
          </p:cNvPr>
          <p:cNvSpPr txBox="1">
            <a:spLocks noChangeArrowheads="1"/>
          </p:cNvSpPr>
          <p:nvPr/>
        </p:nvSpPr>
        <p:spPr bwMode="auto">
          <a:xfrm>
            <a:off x="266700" y="1676400"/>
            <a:ext cx="84963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200" dirty="0">
                <a:solidFill>
                  <a:srgbClr val="7030A0"/>
                </a:solidFill>
                <a:latin typeface="Verdana" panose="020B0604030504040204" pitchFamily="34" charset="0"/>
              </a:rPr>
              <a:t>At the Super Bowl in 2018, US Bank Stadium in Minneapolis combined local flavors (like roast turkey legs and cheese curds) with fare featuring themes from the two cities playing in the game</a:t>
            </a:r>
          </a:p>
          <a:p>
            <a:endParaRPr lang="en-US" altLang="en-US" sz="2200" dirty="0">
              <a:solidFill>
                <a:srgbClr val="7030A0"/>
              </a:solidFill>
              <a:latin typeface="Verdana" panose="020B0604030504040204" pitchFamily="34" charset="0"/>
            </a:endParaRPr>
          </a:p>
          <a:p>
            <a:r>
              <a:rPr lang="en-US" altLang="en-US" sz="2200" dirty="0">
                <a:solidFill>
                  <a:srgbClr val="7030A0"/>
                </a:solidFill>
                <a:latin typeface="Verdana" panose="020B0604030504040204" pitchFamily="34" charset="0"/>
              </a:rPr>
              <a:t>For the Eagles, the stadium offered a South Philly roast pork sandwich and for the Patriots, they added a New England clam roll to the menu</a:t>
            </a:r>
          </a:p>
        </p:txBody>
      </p:sp>
      <p:pic>
        <p:nvPicPr>
          <p:cNvPr id="1026" name="Picture 2" descr="Image result for super bowl menu south philly">
            <a:extLst>
              <a:ext uri="{FF2B5EF4-FFF2-40B4-BE49-F238E27FC236}">
                <a16:creationId xmlns:a16="http://schemas.microsoft.com/office/drawing/2014/main" id="{91B7701A-895B-43C1-856A-B3DD917569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9900" y="4588877"/>
            <a:ext cx="3429000" cy="19288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AFED954B-F751-4EAB-B2C9-1A30FDDA1292}"/>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5602" name="Group 6">
            <a:extLst>
              <a:ext uri="{FF2B5EF4-FFF2-40B4-BE49-F238E27FC236}">
                <a16:creationId xmlns:a16="http://schemas.microsoft.com/office/drawing/2014/main" id="{353DBB72-7E69-4360-92A9-551ACBCE1911}"/>
              </a:ext>
            </a:extLst>
          </p:cNvPr>
          <p:cNvGrpSpPr>
            <a:grpSpLocks/>
          </p:cNvGrpSpPr>
          <p:nvPr/>
        </p:nvGrpSpPr>
        <p:grpSpPr bwMode="auto">
          <a:xfrm>
            <a:off x="0" y="0"/>
            <a:ext cx="9144000" cy="976313"/>
            <a:chOff x="0" y="0"/>
            <a:chExt cx="5760" cy="615"/>
          </a:xfrm>
        </p:grpSpPr>
        <p:sp>
          <p:nvSpPr>
            <p:cNvPr id="25606" name="Text Box 7">
              <a:extLst>
                <a:ext uri="{FF2B5EF4-FFF2-40B4-BE49-F238E27FC236}">
                  <a16:creationId xmlns:a16="http://schemas.microsoft.com/office/drawing/2014/main" id="{A620D9B0-5651-410A-B993-44592F75F7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5607" name="Text Box 8">
              <a:extLst>
                <a:ext uri="{FF2B5EF4-FFF2-40B4-BE49-F238E27FC236}">
                  <a16:creationId xmlns:a16="http://schemas.microsoft.com/office/drawing/2014/main" id="{4954DAC7-1A26-43D4-B5CF-DB98048D5000}"/>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5603" name="Text Box 9">
            <a:extLst>
              <a:ext uri="{FF2B5EF4-FFF2-40B4-BE49-F238E27FC236}">
                <a16:creationId xmlns:a16="http://schemas.microsoft.com/office/drawing/2014/main" id="{01F1FD8D-961D-458B-84B2-51BE0D1D769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5604" name="TextBox 1">
            <a:extLst>
              <a:ext uri="{FF2B5EF4-FFF2-40B4-BE49-F238E27FC236}">
                <a16:creationId xmlns:a16="http://schemas.microsoft.com/office/drawing/2014/main" id="{46BF923F-A9BC-47B3-BB83-4CB3DF800CAD}"/>
              </a:ext>
            </a:extLst>
          </p:cNvPr>
          <p:cNvSpPr txBox="1">
            <a:spLocks noChangeArrowheads="1"/>
          </p:cNvSpPr>
          <p:nvPr/>
        </p:nvSpPr>
        <p:spPr bwMode="auto">
          <a:xfrm>
            <a:off x="516118" y="1854110"/>
            <a:ext cx="8229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dirty="0">
                <a:solidFill>
                  <a:srgbClr val="C00000"/>
                </a:solidFill>
                <a:latin typeface="Verdana" panose="020B0604030504040204" pitchFamily="34" charset="0"/>
              </a:rPr>
              <a:t>MLB’s “London Series” in 2019 between the Yankees and Red sox featured some of the league’s more notable dishes (like the </a:t>
            </a:r>
            <a:r>
              <a:rPr lang="en-US" altLang="en-US" dirty="0" err="1">
                <a:solidFill>
                  <a:srgbClr val="C00000"/>
                </a:solidFill>
                <a:latin typeface="Verdana" panose="020B0604030504040204" pitchFamily="34" charset="0"/>
              </a:rPr>
              <a:t>Boomstick</a:t>
            </a:r>
            <a:r>
              <a:rPr lang="en-US" altLang="en-US" dirty="0">
                <a:solidFill>
                  <a:srgbClr val="C00000"/>
                </a:solidFill>
                <a:latin typeface="Verdana" panose="020B0604030504040204" pitchFamily="34" charset="0"/>
              </a:rPr>
              <a:t>) with some paying tribute to England’s culinary scene</a:t>
            </a:r>
          </a:p>
        </p:txBody>
      </p:sp>
      <p:pic>
        <p:nvPicPr>
          <p:cNvPr id="3" name="Picture 2">
            <a:extLst>
              <a:ext uri="{FF2B5EF4-FFF2-40B4-BE49-F238E27FC236}">
                <a16:creationId xmlns:a16="http://schemas.microsoft.com/office/drawing/2014/main" id="{204BACB4-3E11-9D44-9BFB-114B8EBA67B6}"/>
              </a:ext>
            </a:extLst>
          </p:cNvPr>
          <p:cNvPicPr>
            <a:picLocks noChangeAspect="1"/>
          </p:cNvPicPr>
          <p:nvPr/>
        </p:nvPicPr>
        <p:blipFill>
          <a:blip r:embed="rId2"/>
          <a:stretch>
            <a:fillRect/>
          </a:stretch>
        </p:blipFill>
        <p:spPr>
          <a:xfrm>
            <a:off x="1981200" y="3733800"/>
            <a:ext cx="5334000" cy="2652776"/>
          </a:xfrm>
          <a:prstGeom prst="rect">
            <a:avLst/>
          </a:prstGeom>
        </p:spPr>
      </p:pic>
    </p:spTree>
    <p:extLst>
      <p:ext uri="{BB962C8B-B14F-4D97-AF65-F5344CB8AC3E}">
        <p14:creationId xmlns:p14="http://schemas.microsoft.com/office/powerpoint/2010/main" val="2265978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1BEAD39C-402C-42A8-8860-4FD79D87CF7F}"/>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6626" name="Group 6">
            <a:extLst>
              <a:ext uri="{FF2B5EF4-FFF2-40B4-BE49-F238E27FC236}">
                <a16:creationId xmlns:a16="http://schemas.microsoft.com/office/drawing/2014/main" id="{B68CEA9F-61D7-408E-B79B-DCCA24EBB6C0}"/>
              </a:ext>
            </a:extLst>
          </p:cNvPr>
          <p:cNvGrpSpPr>
            <a:grpSpLocks/>
          </p:cNvGrpSpPr>
          <p:nvPr/>
        </p:nvGrpSpPr>
        <p:grpSpPr bwMode="auto">
          <a:xfrm>
            <a:off x="0" y="0"/>
            <a:ext cx="9144000" cy="976313"/>
            <a:chOff x="0" y="0"/>
            <a:chExt cx="5760" cy="615"/>
          </a:xfrm>
        </p:grpSpPr>
        <p:sp>
          <p:nvSpPr>
            <p:cNvPr id="26630" name="Text Box 7">
              <a:extLst>
                <a:ext uri="{FF2B5EF4-FFF2-40B4-BE49-F238E27FC236}">
                  <a16:creationId xmlns:a16="http://schemas.microsoft.com/office/drawing/2014/main" id="{733842F0-D8D9-469A-9D32-AA2811E637D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6631" name="Text Box 8">
              <a:extLst>
                <a:ext uri="{FF2B5EF4-FFF2-40B4-BE49-F238E27FC236}">
                  <a16:creationId xmlns:a16="http://schemas.microsoft.com/office/drawing/2014/main" id="{2584E1A3-300D-48B9-B67A-7E60DC4BDD04}"/>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6627" name="Text Box 9">
            <a:extLst>
              <a:ext uri="{FF2B5EF4-FFF2-40B4-BE49-F238E27FC236}">
                <a16:creationId xmlns:a16="http://schemas.microsoft.com/office/drawing/2014/main" id="{015928BF-C35F-40E8-BDAA-A0C8A36F26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4282" name="Text Box 10">
            <a:extLst>
              <a:ext uri="{FF2B5EF4-FFF2-40B4-BE49-F238E27FC236}">
                <a16:creationId xmlns:a16="http://schemas.microsoft.com/office/drawing/2014/main" id="{3B76F66C-8290-496E-A956-380CB0D4044C}"/>
              </a:ext>
            </a:extLst>
          </p:cNvPr>
          <p:cNvSpPr txBox="1">
            <a:spLocks noChangeArrowheads="1"/>
          </p:cNvSpPr>
          <p:nvPr/>
        </p:nvSpPr>
        <p:spPr bwMode="auto">
          <a:xfrm>
            <a:off x="381000" y="1763627"/>
            <a:ext cx="8458200" cy="20928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solidFill>
                  <a:srgbClr val="002060"/>
                </a:solidFill>
                <a:latin typeface="Verdana" panose="020B0604030504040204" pitchFamily="34" charset="0"/>
                <a:cs typeface="Arial" panose="020B0604020202020204" pitchFamily="34" charset="0"/>
              </a:rPr>
              <a:t>Generating more buzz than any other concessions item at MLB ballparks in recent memory was the Seattle Mariners’ introduction of toasted grasshoppers (dusted with a chili-lime seasoning) at Safeco Field</a:t>
            </a:r>
          </a:p>
          <a:p>
            <a:pPr algn="just" eaLnBrk="1" hangingPunct="1">
              <a:spcBef>
                <a:spcPct val="50000"/>
              </a:spcBef>
            </a:pPr>
            <a:r>
              <a:rPr lang="en-US" altLang="en-US" sz="2000" dirty="0">
                <a:solidFill>
                  <a:srgbClr val="002060"/>
                </a:solidFill>
                <a:latin typeface="Verdana" panose="020B0604030504040204" pitchFamily="34" charset="0"/>
                <a:cs typeface="Arial" panose="020B0604020202020204" pitchFamily="34" charset="0"/>
              </a:rPr>
              <a:t>They sold more than 18,000 orders during </a:t>
            </a:r>
            <a:r>
              <a:rPr lang="en-US" altLang="en-US" sz="2000" i="1" dirty="0">
                <a:solidFill>
                  <a:srgbClr val="002060"/>
                </a:solidFill>
                <a:latin typeface="Verdana" panose="020B0604030504040204" pitchFamily="34" charset="0"/>
                <a:cs typeface="Arial" panose="020B0604020202020204" pitchFamily="34" charset="0"/>
              </a:rPr>
              <a:t>the first series </a:t>
            </a:r>
            <a:r>
              <a:rPr lang="en-US" altLang="en-US" sz="2000" dirty="0">
                <a:solidFill>
                  <a:srgbClr val="002060"/>
                </a:solidFill>
                <a:latin typeface="Verdana" panose="020B0604030504040204" pitchFamily="34" charset="0"/>
                <a:cs typeface="Arial" panose="020B0604020202020204" pitchFamily="34" charset="0"/>
              </a:rPr>
              <a:t>of the season last year</a:t>
            </a:r>
          </a:p>
        </p:txBody>
      </p:sp>
      <p:pic>
        <p:nvPicPr>
          <p:cNvPr id="2" name="Picture 1">
            <a:extLst>
              <a:ext uri="{FF2B5EF4-FFF2-40B4-BE49-F238E27FC236}">
                <a16:creationId xmlns:a16="http://schemas.microsoft.com/office/drawing/2014/main" id="{BA0C0793-72E0-48E6-84A2-0EF426C4FC11}"/>
              </a:ext>
            </a:extLst>
          </p:cNvPr>
          <p:cNvPicPr>
            <a:picLocks noChangeAspect="1"/>
          </p:cNvPicPr>
          <p:nvPr/>
        </p:nvPicPr>
        <p:blipFill>
          <a:blip r:embed="rId2"/>
          <a:stretch>
            <a:fillRect/>
          </a:stretch>
        </p:blipFill>
        <p:spPr>
          <a:xfrm>
            <a:off x="1905000" y="4321790"/>
            <a:ext cx="2971800" cy="2228850"/>
          </a:xfrm>
          <a:prstGeom prst="rect">
            <a:avLst/>
          </a:prstGeom>
        </p:spPr>
      </p:pic>
      <p:pic>
        <p:nvPicPr>
          <p:cNvPr id="2052" name="Picture 4" descr="Image result for mariners logo">
            <a:extLst>
              <a:ext uri="{FF2B5EF4-FFF2-40B4-BE49-F238E27FC236}">
                <a16:creationId xmlns:a16="http://schemas.microsoft.com/office/drawing/2014/main" id="{0A5022BE-62F0-4D2A-83A4-BA368324C2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305748"/>
            <a:ext cx="2432646" cy="22288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DFE0DE76-CD54-4BF6-B87E-561D12A92117}"/>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7650" name="Group 6">
            <a:extLst>
              <a:ext uri="{FF2B5EF4-FFF2-40B4-BE49-F238E27FC236}">
                <a16:creationId xmlns:a16="http://schemas.microsoft.com/office/drawing/2014/main" id="{F7A97944-D5CA-444B-8698-E57CE4B357E1}"/>
              </a:ext>
            </a:extLst>
          </p:cNvPr>
          <p:cNvGrpSpPr>
            <a:grpSpLocks/>
          </p:cNvGrpSpPr>
          <p:nvPr/>
        </p:nvGrpSpPr>
        <p:grpSpPr bwMode="auto">
          <a:xfrm>
            <a:off x="0" y="0"/>
            <a:ext cx="9144000" cy="976313"/>
            <a:chOff x="0" y="0"/>
            <a:chExt cx="5760" cy="615"/>
          </a:xfrm>
        </p:grpSpPr>
        <p:sp>
          <p:nvSpPr>
            <p:cNvPr id="27654" name="Text Box 7">
              <a:extLst>
                <a:ext uri="{FF2B5EF4-FFF2-40B4-BE49-F238E27FC236}">
                  <a16:creationId xmlns:a16="http://schemas.microsoft.com/office/drawing/2014/main" id="{B5602AEB-E452-4E25-841D-73C0140E1C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7655" name="Text Box 8">
              <a:extLst>
                <a:ext uri="{FF2B5EF4-FFF2-40B4-BE49-F238E27FC236}">
                  <a16:creationId xmlns:a16="http://schemas.microsoft.com/office/drawing/2014/main" id="{EAD1875D-AAAC-4F6A-A208-34AE4B58E42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7651" name="Text Box 9">
            <a:extLst>
              <a:ext uri="{FF2B5EF4-FFF2-40B4-BE49-F238E27FC236}">
                <a16:creationId xmlns:a16="http://schemas.microsoft.com/office/drawing/2014/main" id="{2C4D03D6-B23F-4B10-B97F-C33E54286FE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0423" name="Text Box 7">
            <a:extLst>
              <a:ext uri="{FF2B5EF4-FFF2-40B4-BE49-F238E27FC236}">
                <a16:creationId xmlns:a16="http://schemas.microsoft.com/office/drawing/2014/main" id="{655FB5C8-39F8-401D-B272-71C0BC306808}"/>
              </a:ext>
            </a:extLst>
          </p:cNvPr>
          <p:cNvSpPr txBox="1">
            <a:spLocks noChangeArrowheads="1"/>
          </p:cNvSpPr>
          <p:nvPr/>
        </p:nvSpPr>
        <p:spPr bwMode="auto">
          <a:xfrm>
            <a:off x="457200" y="1788221"/>
            <a:ext cx="8229600"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latin typeface="Verdana" panose="020B0604030504040204" pitchFamily="34" charset="0"/>
                <a:cs typeface="Arial" panose="020B0604020202020204" pitchFamily="34" charset="0"/>
              </a:rPr>
              <a:t>MiLB’s Eerie Seawolves hosted a theme night called “Sugar Rush Night”, putting a cotton candy hot dog on the menu (a hot dog, wrapped in a cotton candy bun, and sprinkled with nerds candy on top)</a:t>
            </a:r>
          </a:p>
        </p:txBody>
      </p:sp>
      <p:pic>
        <p:nvPicPr>
          <p:cNvPr id="3074" name="Picture 2" descr="Image result for Erie Seawolves logo">
            <a:extLst>
              <a:ext uri="{FF2B5EF4-FFF2-40B4-BE49-F238E27FC236}">
                <a16:creationId xmlns:a16="http://schemas.microsoft.com/office/drawing/2014/main" id="{56D1D919-CFA4-401D-88EC-26B6938997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852576"/>
            <a:ext cx="2590800" cy="21697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4CD29D5-DE48-4BEB-968E-100A962B4C3A}"/>
              </a:ext>
            </a:extLst>
          </p:cNvPr>
          <p:cNvPicPr>
            <a:picLocks noChangeAspect="1"/>
          </p:cNvPicPr>
          <p:nvPr/>
        </p:nvPicPr>
        <p:blipFill>
          <a:blip r:embed="rId3"/>
          <a:stretch>
            <a:fillRect/>
          </a:stretch>
        </p:blipFill>
        <p:spPr>
          <a:xfrm>
            <a:off x="990600" y="3852576"/>
            <a:ext cx="3810000" cy="214923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a:extLst>
              <a:ext uri="{FF2B5EF4-FFF2-40B4-BE49-F238E27FC236}">
                <a16:creationId xmlns:a16="http://schemas.microsoft.com/office/drawing/2014/main" id="{DFE0DE76-CD54-4BF6-B87E-561D12A92117}"/>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7650" name="Group 6">
            <a:extLst>
              <a:ext uri="{FF2B5EF4-FFF2-40B4-BE49-F238E27FC236}">
                <a16:creationId xmlns:a16="http://schemas.microsoft.com/office/drawing/2014/main" id="{F7A97944-D5CA-444B-8698-E57CE4B357E1}"/>
              </a:ext>
            </a:extLst>
          </p:cNvPr>
          <p:cNvGrpSpPr>
            <a:grpSpLocks/>
          </p:cNvGrpSpPr>
          <p:nvPr/>
        </p:nvGrpSpPr>
        <p:grpSpPr bwMode="auto">
          <a:xfrm>
            <a:off x="0" y="0"/>
            <a:ext cx="9144000" cy="976313"/>
            <a:chOff x="0" y="0"/>
            <a:chExt cx="5760" cy="615"/>
          </a:xfrm>
        </p:grpSpPr>
        <p:sp>
          <p:nvSpPr>
            <p:cNvPr id="27654" name="Text Box 7">
              <a:extLst>
                <a:ext uri="{FF2B5EF4-FFF2-40B4-BE49-F238E27FC236}">
                  <a16:creationId xmlns:a16="http://schemas.microsoft.com/office/drawing/2014/main" id="{B5602AEB-E452-4E25-841D-73C0140E1C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7655" name="Text Box 8">
              <a:extLst>
                <a:ext uri="{FF2B5EF4-FFF2-40B4-BE49-F238E27FC236}">
                  <a16:creationId xmlns:a16="http://schemas.microsoft.com/office/drawing/2014/main" id="{EAD1875D-AAAC-4F6A-A208-34AE4B58E42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7651" name="Text Box 9">
            <a:extLst>
              <a:ext uri="{FF2B5EF4-FFF2-40B4-BE49-F238E27FC236}">
                <a16:creationId xmlns:a16="http://schemas.microsoft.com/office/drawing/2014/main" id="{2C4D03D6-B23F-4B10-B97F-C33E54286FE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0423" name="Text Box 7">
            <a:extLst>
              <a:ext uri="{FF2B5EF4-FFF2-40B4-BE49-F238E27FC236}">
                <a16:creationId xmlns:a16="http://schemas.microsoft.com/office/drawing/2014/main" id="{655FB5C8-39F8-401D-B272-71C0BC306808}"/>
              </a:ext>
            </a:extLst>
          </p:cNvPr>
          <p:cNvSpPr txBox="1">
            <a:spLocks noChangeArrowheads="1"/>
          </p:cNvSpPr>
          <p:nvPr/>
        </p:nvSpPr>
        <p:spPr bwMode="auto">
          <a:xfrm>
            <a:off x="457200" y="1788221"/>
            <a:ext cx="8229600" cy="25545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latin typeface="Verdana" panose="020B0604030504040204" pitchFamily="34" charset="0"/>
                <a:cs typeface="Arial" panose="020B0604020202020204" pitchFamily="34" charset="0"/>
              </a:rPr>
              <a:t>Prior to the COVID-19 shutdown, MLB stadiums were set to offer plenty of crazy options in 2020, including such “culinary delights” as the Detroit Tigers’ “Chicken Churro Sandwich” (chicken tender topped with Michigan maple syrup on a churro bun), the Texas Rangers’ “Rattler” (rattlesnake sausage drizzled with “venom sauce”) and the Milwaukee Brewers’ “Greek Fry” (fries topped with gyro meat, tzatziki sauce, feta crumbles and diced tomatoes)</a:t>
            </a:r>
          </a:p>
        </p:txBody>
      </p:sp>
      <p:pic>
        <p:nvPicPr>
          <p:cNvPr id="1026" name="Picture 2" descr="New field, new food: 6 concessions for baseball fans at Texas ...">
            <a:extLst>
              <a:ext uri="{FF2B5EF4-FFF2-40B4-BE49-F238E27FC236}">
                <a16:creationId xmlns:a16="http://schemas.microsoft.com/office/drawing/2014/main" id="{0FD457FE-0854-4715-81D2-5EF9192BBC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2289" y="4521676"/>
            <a:ext cx="2851822" cy="1928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760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a16="http://schemas.microsoft.com/office/drawing/2014/main" id="{5ED31EFC-EC38-4E08-877D-8BC72D0096C8}"/>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8674" name="Group 6">
            <a:extLst>
              <a:ext uri="{FF2B5EF4-FFF2-40B4-BE49-F238E27FC236}">
                <a16:creationId xmlns:a16="http://schemas.microsoft.com/office/drawing/2014/main" id="{1B439B04-6047-4364-9C68-092851128275}"/>
              </a:ext>
            </a:extLst>
          </p:cNvPr>
          <p:cNvGrpSpPr>
            <a:grpSpLocks/>
          </p:cNvGrpSpPr>
          <p:nvPr/>
        </p:nvGrpSpPr>
        <p:grpSpPr bwMode="auto">
          <a:xfrm>
            <a:off x="0" y="0"/>
            <a:ext cx="9144000" cy="976313"/>
            <a:chOff x="0" y="0"/>
            <a:chExt cx="5760" cy="615"/>
          </a:xfrm>
        </p:grpSpPr>
        <p:sp>
          <p:nvSpPr>
            <p:cNvPr id="28678" name="Text Box 7">
              <a:extLst>
                <a:ext uri="{FF2B5EF4-FFF2-40B4-BE49-F238E27FC236}">
                  <a16:creationId xmlns:a16="http://schemas.microsoft.com/office/drawing/2014/main" id="{ACDBE345-5D86-4496-9AF1-F8BC0CDD01E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8679" name="Text Box 8">
              <a:extLst>
                <a:ext uri="{FF2B5EF4-FFF2-40B4-BE49-F238E27FC236}">
                  <a16:creationId xmlns:a16="http://schemas.microsoft.com/office/drawing/2014/main" id="{255436FD-D2FF-4BA1-AAA7-33336E3EB821}"/>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8675" name="Text Box 9">
            <a:extLst>
              <a:ext uri="{FF2B5EF4-FFF2-40B4-BE49-F238E27FC236}">
                <a16:creationId xmlns:a16="http://schemas.microsoft.com/office/drawing/2014/main" id="{A2AEE471-9F33-4D3D-8C99-68DEFD08EF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0423" name="Text Box 7">
            <a:extLst>
              <a:ext uri="{FF2B5EF4-FFF2-40B4-BE49-F238E27FC236}">
                <a16:creationId xmlns:a16="http://schemas.microsoft.com/office/drawing/2014/main" id="{4E154B30-347A-437E-82D6-9E886740415F}"/>
              </a:ext>
            </a:extLst>
          </p:cNvPr>
          <p:cNvSpPr txBox="1">
            <a:spLocks noChangeArrowheads="1"/>
          </p:cNvSpPr>
          <p:nvPr/>
        </p:nvSpPr>
        <p:spPr bwMode="auto">
          <a:xfrm>
            <a:off x="260684" y="1657280"/>
            <a:ext cx="8622632" cy="28161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spcBef>
                <a:spcPct val="50000"/>
              </a:spcBef>
              <a:defRPr/>
            </a:pPr>
            <a:r>
              <a:rPr lang="en-US" sz="2800" dirty="0">
                <a:solidFill>
                  <a:srgbClr val="CC0000"/>
                </a:solidFill>
                <a:latin typeface="Verdana" charset="0"/>
              </a:rPr>
              <a:t>The Arizona Cardinals turned a concessions item into a promotional opportunity</a:t>
            </a:r>
          </a:p>
          <a:p>
            <a:pPr algn="ctr" eaLnBrk="1" hangingPunct="1">
              <a:spcBef>
                <a:spcPct val="50000"/>
              </a:spcBef>
              <a:defRPr/>
            </a:pPr>
            <a:r>
              <a:rPr lang="en-US" sz="2200" i="1" dirty="0">
                <a:solidFill>
                  <a:srgbClr val="CC0000"/>
                </a:solidFill>
                <a:latin typeface="Verdana" charset="0"/>
              </a:rPr>
              <a:t>The “Gridiron Burger” consists of five 1/3-pound hamburger patties, eight slices of bacon, eight chicken tenders, five all-beef hot dogs and five bratwursts, twenty slices of American cheese, twelve ounces of fries, shredded lettuce, tomatoes, pickles and sauce and cost $75</a:t>
            </a:r>
          </a:p>
        </p:txBody>
      </p:sp>
      <p:pic>
        <p:nvPicPr>
          <p:cNvPr id="4098" name="Picture 2" descr="Image result for arizona cardinals logo">
            <a:extLst>
              <a:ext uri="{FF2B5EF4-FFF2-40B4-BE49-F238E27FC236}">
                <a16:creationId xmlns:a16="http://schemas.microsoft.com/office/drawing/2014/main" id="{2B4C6618-027C-49F1-8D0F-6F8343C95A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016" y="4873132"/>
            <a:ext cx="1969168" cy="168071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Gridiron Burger">
            <a:extLst>
              <a:ext uri="{FF2B5EF4-FFF2-40B4-BE49-F238E27FC236}">
                <a16:creationId xmlns:a16="http://schemas.microsoft.com/office/drawing/2014/main" id="{8F82568D-47B7-4D92-ADE7-8BFDAC7511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548988"/>
            <a:ext cx="2692400" cy="2019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id="{233FE7DD-CC88-4FCE-9439-586556BBC535}"/>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29698" name="Group 6">
            <a:extLst>
              <a:ext uri="{FF2B5EF4-FFF2-40B4-BE49-F238E27FC236}">
                <a16:creationId xmlns:a16="http://schemas.microsoft.com/office/drawing/2014/main" id="{4FFAB78D-A02B-4D1C-A5D0-6B25A580D7D1}"/>
              </a:ext>
            </a:extLst>
          </p:cNvPr>
          <p:cNvGrpSpPr>
            <a:grpSpLocks/>
          </p:cNvGrpSpPr>
          <p:nvPr/>
        </p:nvGrpSpPr>
        <p:grpSpPr bwMode="auto">
          <a:xfrm>
            <a:off x="0" y="0"/>
            <a:ext cx="9144000" cy="976313"/>
            <a:chOff x="0" y="0"/>
            <a:chExt cx="5760" cy="615"/>
          </a:xfrm>
        </p:grpSpPr>
        <p:sp>
          <p:nvSpPr>
            <p:cNvPr id="29702" name="Text Box 7">
              <a:extLst>
                <a:ext uri="{FF2B5EF4-FFF2-40B4-BE49-F238E27FC236}">
                  <a16:creationId xmlns:a16="http://schemas.microsoft.com/office/drawing/2014/main" id="{3DB47A53-FAEB-421B-A13E-8BCDA630BE4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29703" name="Text Box 8">
              <a:extLst>
                <a:ext uri="{FF2B5EF4-FFF2-40B4-BE49-F238E27FC236}">
                  <a16:creationId xmlns:a16="http://schemas.microsoft.com/office/drawing/2014/main" id="{F77FA640-217B-436D-9EF4-2D18D8557DD5}"/>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29699" name="Text Box 9">
            <a:extLst>
              <a:ext uri="{FF2B5EF4-FFF2-40B4-BE49-F238E27FC236}">
                <a16:creationId xmlns:a16="http://schemas.microsoft.com/office/drawing/2014/main" id="{83A8034E-B197-4535-BB32-D4F4B5B116E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9700" name="TextBox 2">
            <a:extLst>
              <a:ext uri="{FF2B5EF4-FFF2-40B4-BE49-F238E27FC236}">
                <a16:creationId xmlns:a16="http://schemas.microsoft.com/office/drawing/2014/main" id="{C6782C09-594F-4D6B-88BF-12F2AE544172}"/>
              </a:ext>
            </a:extLst>
          </p:cNvPr>
          <p:cNvSpPr txBox="1">
            <a:spLocks noChangeArrowheads="1"/>
          </p:cNvSpPr>
          <p:nvPr/>
        </p:nvSpPr>
        <p:spPr bwMode="auto">
          <a:xfrm>
            <a:off x="990600" y="1809750"/>
            <a:ext cx="693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a:r>
              <a:rPr lang="en-US" altLang="en-US">
                <a:latin typeface="Verdana" panose="020B0604030504040204" pitchFamily="34" charset="0"/>
              </a:rPr>
              <a:t>Offering quirky concessions offerings help sports teams at all levels generate publicity for the franchise.</a:t>
            </a:r>
          </a:p>
        </p:txBody>
      </p:sp>
      <p:pic>
        <p:nvPicPr>
          <p:cNvPr id="29701" name="Picture 3">
            <a:extLst>
              <a:ext uri="{FF2B5EF4-FFF2-40B4-BE49-F238E27FC236}">
                <a16:creationId xmlns:a16="http://schemas.microsoft.com/office/drawing/2014/main" id="{62E61645-F176-4B86-A0D5-9B80F40D79A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957513"/>
            <a:ext cx="3276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id="{8C663F5A-6745-44DD-89F2-4C2B46E91267}"/>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0722" name="Group 6">
            <a:extLst>
              <a:ext uri="{FF2B5EF4-FFF2-40B4-BE49-F238E27FC236}">
                <a16:creationId xmlns:a16="http://schemas.microsoft.com/office/drawing/2014/main" id="{BECC4E8A-B57F-41A6-925A-DC21C708A652}"/>
              </a:ext>
            </a:extLst>
          </p:cNvPr>
          <p:cNvGrpSpPr>
            <a:grpSpLocks/>
          </p:cNvGrpSpPr>
          <p:nvPr/>
        </p:nvGrpSpPr>
        <p:grpSpPr bwMode="auto">
          <a:xfrm>
            <a:off x="0" y="0"/>
            <a:ext cx="9144000" cy="976313"/>
            <a:chOff x="0" y="0"/>
            <a:chExt cx="5760" cy="615"/>
          </a:xfrm>
        </p:grpSpPr>
        <p:sp>
          <p:nvSpPr>
            <p:cNvPr id="30726" name="Text Box 7">
              <a:extLst>
                <a:ext uri="{FF2B5EF4-FFF2-40B4-BE49-F238E27FC236}">
                  <a16:creationId xmlns:a16="http://schemas.microsoft.com/office/drawing/2014/main" id="{F99F7F81-3363-4D9F-B621-6205081451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0727" name="Text Box 8">
              <a:extLst>
                <a:ext uri="{FF2B5EF4-FFF2-40B4-BE49-F238E27FC236}">
                  <a16:creationId xmlns:a16="http://schemas.microsoft.com/office/drawing/2014/main" id="{501EFDBF-3D63-4C4C-AD0A-203DAA6087A1}"/>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0723" name="Text Box 9">
            <a:extLst>
              <a:ext uri="{FF2B5EF4-FFF2-40B4-BE49-F238E27FC236}">
                <a16:creationId xmlns:a16="http://schemas.microsoft.com/office/drawing/2014/main" id="{DCB9E291-D873-4D65-9891-418595E8AC4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1447" name="Text Box 7">
            <a:extLst>
              <a:ext uri="{FF2B5EF4-FFF2-40B4-BE49-F238E27FC236}">
                <a16:creationId xmlns:a16="http://schemas.microsoft.com/office/drawing/2014/main" id="{4E920A35-9808-4048-B23D-7100DB11155F}"/>
              </a:ext>
            </a:extLst>
          </p:cNvPr>
          <p:cNvSpPr txBox="1">
            <a:spLocks noChangeArrowheads="1"/>
          </p:cNvSpPr>
          <p:nvPr/>
        </p:nvSpPr>
        <p:spPr bwMode="auto">
          <a:xfrm>
            <a:off x="381000" y="2057400"/>
            <a:ext cx="4724400" cy="3046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just" eaLnBrk="1" hangingPunct="1">
              <a:spcBef>
                <a:spcPct val="50000"/>
              </a:spcBef>
              <a:defRPr/>
            </a:pPr>
            <a:r>
              <a:rPr lang="en-US" altLang="en-US" sz="2400" dirty="0">
                <a:latin typeface="Verdana" charset="0"/>
                <a:ea typeface="Arial" charset="0"/>
                <a:cs typeface="Arial" charset="0"/>
              </a:rPr>
              <a:t>McCormick Field in North Carolina (home of the </a:t>
            </a:r>
            <a:r>
              <a:rPr lang="en-US" altLang="en-US" sz="2400" dirty="0">
                <a:latin typeface="Verdana" charset="0"/>
                <a:ea typeface="Arial" charset="0"/>
                <a:cs typeface="Arial" charset="0"/>
                <a:hlinkClick r:id="rId2"/>
              </a:rPr>
              <a:t>Asheville Tourists</a:t>
            </a:r>
            <a:r>
              <a:rPr lang="en-US" altLang="en-US" sz="2400" dirty="0">
                <a:latin typeface="Verdana" charset="0"/>
                <a:ea typeface="Arial" charset="0"/>
                <a:cs typeface="Arial" charset="0"/>
              </a:rPr>
              <a:t>) offered a concessions item featuring fried chicken and </a:t>
            </a:r>
            <a:r>
              <a:rPr lang="en-US" altLang="en-US" sz="2400" dirty="0" err="1">
                <a:latin typeface="Verdana" charset="0"/>
                <a:ea typeface="Arial" charset="0"/>
                <a:cs typeface="Arial" charset="0"/>
              </a:rPr>
              <a:t>french</a:t>
            </a:r>
            <a:r>
              <a:rPr lang="en-US" altLang="en-US" sz="2400" dirty="0">
                <a:latin typeface="Verdana" charset="0"/>
                <a:ea typeface="Arial" charset="0"/>
                <a:cs typeface="Arial" charset="0"/>
              </a:rPr>
              <a:t> fries in a waffle cone, smothered with a choice of maple syrup or nacho cheese.</a:t>
            </a:r>
          </a:p>
        </p:txBody>
      </p:sp>
      <p:pic>
        <p:nvPicPr>
          <p:cNvPr id="30725" name="Picture 9" descr="38">
            <a:extLst>
              <a:ext uri="{FF2B5EF4-FFF2-40B4-BE49-F238E27FC236}">
                <a16:creationId xmlns:a16="http://schemas.microsoft.com/office/drawing/2014/main" id="{9E6E243A-DF36-40C4-A3A7-BB01B45EAB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286000"/>
            <a:ext cx="2971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a:extLst>
              <a:ext uri="{FF2B5EF4-FFF2-40B4-BE49-F238E27FC236}">
                <a16:creationId xmlns:a16="http://schemas.microsoft.com/office/drawing/2014/main" id="{29156B5A-3636-40E9-884E-61B515A00560}"/>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6146" name="Rectangle 3">
            <a:extLst>
              <a:ext uri="{FF2B5EF4-FFF2-40B4-BE49-F238E27FC236}">
                <a16:creationId xmlns:a16="http://schemas.microsoft.com/office/drawing/2014/main" id="{7D8EA777-0475-492B-A17E-D0C81E388E4C}"/>
              </a:ext>
            </a:extLst>
          </p:cNvPr>
          <p:cNvSpPr>
            <a:spLocks noChangeArrowheads="1"/>
          </p:cNvSpPr>
          <p:nvPr/>
        </p:nvSpPr>
        <p:spPr bwMode="auto">
          <a:xfrm>
            <a:off x="304800" y="1662113"/>
            <a:ext cx="84963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What is the role of game entertainment in </a:t>
            </a:r>
          </a:p>
          <a:p>
            <a:pPr algn="ctr" eaLnBrk="1" hangingPunct="1"/>
            <a:r>
              <a:rPr lang="en-US" altLang="en-US" i="1">
                <a:latin typeface="Verdana" panose="020B0604030504040204" pitchFamily="34" charset="0"/>
              </a:rPr>
              <a:t>sports business?</a:t>
            </a:r>
          </a:p>
          <a:p>
            <a:pPr algn="ctr" eaLnBrk="1" hangingPunct="1"/>
            <a:r>
              <a:rPr lang="en-US" altLang="en-US">
                <a:latin typeface="Verdana" panose="020B0604030504040204" pitchFamily="34" charset="0"/>
              </a:rPr>
              <a:t>	</a:t>
            </a:r>
          </a:p>
        </p:txBody>
      </p:sp>
      <p:sp>
        <p:nvSpPr>
          <p:cNvPr id="109572" name="Rectangle 4">
            <a:extLst>
              <a:ext uri="{FF2B5EF4-FFF2-40B4-BE49-F238E27FC236}">
                <a16:creationId xmlns:a16="http://schemas.microsoft.com/office/drawing/2014/main" id="{2733BECB-93B8-48D4-8659-E15812E48536}"/>
              </a:ext>
            </a:extLst>
          </p:cNvPr>
          <p:cNvSpPr>
            <a:spLocks noChangeArrowheads="1"/>
          </p:cNvSpPr>
          <p:nvPr/>
        </p:nvSpPr>
        <p:spPr bwMode="auto">
          <a:xfrm>
            <a:off x="228600" y="3048000"/>
            <a:ext cx="8763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8000"/>
                </a:solidFill>
                <a:latin typeface="Verdana" panose="020B0604030504040204" pitchFamily="34" charset="0"/>
              </a:rPr>
              <a:t>The show actually starts hours before the game when the events 	that will take place are scripted out and shared with anyone who will be a part of the process, whether it is a mascot skit, a promotion during a break in the action or pre-game announcements read by the public address announcer </a:t>
            </a:r>
          </a:p>
        </p:txBody>
      </p:sp>
      <p:sp>
        <p:nvSpPr>
          <p:cNvPr id="6148" name="Line 5">
            <a:extLst>
              <a:ext uri="{FF2B5EF4-FFF2-40B4-BE49-F238E27FC236}">
                <a16:creationId xmlns:a16="http://schemas.microsoft.com/office/drawing/2014/main" id="{151BB095-A2E9-4CDC-9B56-B4AF80B91D4B}"/>
              </a:ext>
            </a:extLst>
          </p:cNvPr>
          <p:cNvSpPr>
            <a:spLocks noChangeShapeType="1"/>
          </p:cNvSpPr>
          <p:nvPr/>
        </p:nvSpPr>
        <p:spPr bwMode="auto">
          <a:xfrm>
            <a:off x="457200" y="26670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149" name="Group 6">
            <a:extLst>
              <a:ext uri="{FF2B5EF4-FFF2-40B4-BE49-F238E27FC236}">
                <a16:creationId xmlns:a16="http://schemas.microsoft.com/office/drawing/2014/main" id="{D8569B80-8260-4567-837E-DCD26E59601C}"/>
              </a:ext>
            </a:extLst>
          </p:cNvPr>
          <p:cNvGrpSpPr>
            <a:grpSpLocks/>
          </p:cNvGrpSpPr>
          <p:nvPr/>
        </p:nvGrpSpPr>
        <p:grpSpPr bwMode="auto">
          <a:xfrm>
            <a:off x="0" y="0"/>
            <a:ext cx="9144000" cy="976313"/>
            <a:chOff x="0" y="0"/>
            <a:chExt cx="5760" cy="615"/>
          </a:xfrm>
        </p:grpSpPr>
        <p:sp>
          <p:nvSpPr>
            <p:cNvPr id="6151" name="Text Box 7">
              <a:extLst>
                <a:ext uri="{FF2B5EF4-FFF2-40B4-BE49-F238E27FC236}">
                  <a16:creationId xmlns:a16="http://schemas.microsoft.com/office/drawing/2014/main" id="{DEDCA997-822F-4FE7-BEC4-E6DD9CC3410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6152" name="Text Box 8">
              <a:extLst>
                <a:ext uri="{FF2B5EF4-FFF2-40B4-BE49-F238E27FC236}">
                  <a16:creationId xmlns:a16="http://schemas.microsoft.com/office/drawing/2014/main" id="{AFDED0DD-D024-442C-A1F0-70A21D3466A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6150" name="Text Box 9">
            <a:extLst>
              <a:ext uri="{FF2B5EF4-FFF2-40B4-BE49-F238E27FC236}">
                <a16:creationId xmlns:a16="http://schemas.microsoft.com/office/drawing/2014/main" id="{B6CD1490-78B4-4C93-8190-544DA4F1C1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09572">
                                            <p:txEl>
                                              <p:pRg st="0" end="0"/>
                                            </p:txEl>
                                          </p:spTgt>
                                        </p:tgtEl>
                                        <p:attrNameLst>
                                          <p:attrName>style.visibility</p:attrName>
                                        </p:attrNameLst>
                                      </p:cBhvr>
                                      <p:to>
                                        <p:strVal val="visible"/>
                                      </p:to>
                                    </p:set>
                                    <p:animEffect transition="in" filter="diamond(in)">
                                      <p:cBhvr>
                                        <p:cTn id="7" dur="1000"/>
                                        <p:tgtEl>
                                          <p:spTgt spid="1095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id="{6592CC1D-6FBF-443B-BEA9-F41C78E11C8F}"/>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1746" name="Group 6">
            <a:extLst>
              <a:ext uri="{FF2B5EF4-FFF2-40B4-BE49-F238E27FC236}">
                <a16:creationId xmlns:a16="http://schemas.microsoft.com/office/drawing/2014/main" id="{FEC62F5E-F724-4FB6-B0ED-CE26AFD6AECF}"/>
              </a:ext>
            </a:extLst>
          </p:cNvPr>
          <p:cNvGrpSpPr>
            <a:grpSpLocks/>
          </p:cNvGrpSpPr>
          <p:nvPr/>
        </p:nvGrpSpPr>
        <p:grpSpPr bwMode="auto">
          <a:xfrm>
            <a:off x="0" y="0"/>
            <a:ext cx="9144000" cy="976313"/>
            <a:chOff x="0" y="0"/>
            <a:chExt cx="5760" cy="615"/>
          </a:xfrm>
        </p:grpSpPr>
        <p:sp>
          <p:nvSpPr>
            <p:cNvPr id="31750" name="Text Box 7">
              <a:extLst>
                <a:ext uri="{FF2B5EF4-FFF2-40B4-BE49-F238E27FC236}">
                  <a16:creationId xmlns:a16="http://schemas.microsoft.com/office/drawing/2014/main" id="{20D18EC8-EE72-4980-90BE-45B920AD359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1751" name="Text Box 8">
              <a:extLst>
                <a:ext uri="{FF2B5EF4-FFF2-40B4-BE49-F238E27FC236}">
                  <a16:creationId xmlns:a16="http://schemas.microsoft.com/office/drawing/2014/main" id="{7D299FCC-0AA2-494B-B549-91E6C592252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1747" name="Text Box 9">
            <a:extLst>
              <a:ext uri="{FF2B5EF4-FFF2-40B4-BE49-F238E27FC236}">
                <a16:creationId xmlns:a16="http://schemas.microsoft.com/office/drawing/2014/main" id="{CB1FD525-C06A-4B07-8386-804E41BB42A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91668A47-3CE1-4AD6-9988-329BF0427EA7}"/>
              </a:ext>
            </a:extLst>
          </p:cNvPr>
          <p:cNvSpPr txBox="1">
            <a:spLocks noChangeArrowheads="1"/>
          </p:cNvSpPr>
          <p:nvPr/>
        </p:nvSpPr>
        <p:spPr bwMode="auto">
          <a:xfrm>
            <a:off x="381000" y="2362200"/>
            <a:ext cx="3810000" cy="267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cs typeface="Arial" panose="020B0604020202020204" pitchFamily="34" charset="0"/>
              </a:rPr>
              <a:t>As part of their “Halfway to Halloween” promotion, the Fresno Grizzlies served up the “</a:t>
            </a:r>
            <a:r>
              <a:rPr lang="en-US" altLang="ja-JP">
                <a:latin typeface="Verdana" panose="020B0604030504040204" pitchFamily="34" charset="0"/>
                <a:cs typeface="Arial" panose="020B0604020202020204" pitchFamily="34" charset="0"/>
                <a:hlinkClick r:id="rId2"/>
              </a:rPr>
              <a:t>Frankenslice</a:t>
            </a:r>
            <a:r>
              <a:rPr lang="en-US"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a pizza with full hot dogs baked into the crust.</a:t>
            </a:r>
            <a:endParaRPr lang="en-US" altLang="en-US">
              <a:latin typeface="Verdana" panose="020B0604030504040204" pitchFamily="34" charset="0"/>
              <a:cs typeface="Arial" panose="020B0604020202020204" pitchFamily="34" charset="0"/>
            </a:endParaRPr>
          </a:p>
        </p:txBody>
      </p:sp>
      <p:pic>
        <p:nvPicPr>
          <p:cNvPr id="31749" name="Picture 9">
            <a:extLst>
              <a:ext uri="{FF2B5EF4-FFF2-40B4-BE49-F238E27FC236}">
                <a16:creationId xmlns:a16="http://schemas.microsoft.com/office/drawing/2014/main" id="{99A2FF99-E657-4712-B3F0-9C02720F0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33600"/>
            <a:ext cx="3505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id="{5C9CCDD2-5E8F-4FBF-B01B-13CB2E426E96}"/>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2770" name="Group 6">
            <a:extLst>
              <a:ext uri="{FF2B5EF4-FFF2-40B4-BE49-F238E27FC236}">
                <a16:creationId xmlns:a16="http://schemas.microsoft.com/office/drawing/2014/main" id="{974E37E7-74F4-46EA-874C-2063F93D7450}"/>
              </a:ext>
            </a:extLst>
          </p:cNvPr>
          <p:cNvGrpSpPr>
            <a:grpSpLocks/>
          </p:cNvGrpSpPr>
          <p:nvPr/>
        </p:nvGrpSpPr>
        <p:grpSpPr bwMode="auto">
          <a:xfrm>
            <a:off x="0" y="0"/>
            <a:ext cx="9144000" cy="976313"/>
            <a:chOff x="0" y="0"/>
            <a:chExt cx="5760" cy="615"/>
          </a:xfrm>
        </p:grpSpPr>
        <p:sp>
          <p:nvSpPr>
            <p:cNvPr id="32774" name="Text Box 7">
              <a:extLst>
                <a:ext uri="{FF2B5EF4-FFF2-40B4-BE49-F238E27FC236}">
                  <a16:creationId xmlns:a16="http://schemas.microsoft.com/office/drawing/2014/main" id="{94648815-FEBF-4657-AA0B-5DD57F112DC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2775" name="Text Box 8">
              <a:extLst>
                <a:ext uri="{FF2B5EF4-FFF2-40B4-BE49-F238E27FC236}">
                  <a16:creationId xmlns:a16="http://schemas.microsoft.com/office/drawing/2014/main" id="{0C580B11-28F1-4A41-89C7-B7D256CF7A2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2771" name="Text Box 9">
            <a:extLst>
              <a:ext uri="{FF2B5EF4-FFF2-40B4-BE49-F238E27FC236}">
                <a16:creationId xmlns:a16="http://schemas.microsoft.com/office/drawing/2014/main" id="{E37BFAB7-A6CF-4F54-98CB-968F50266EB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E936BA42-5C73-4C4A-83AE-EBB2E2397953}"/>
              </a:ext>
            </a:extLst>
          </p:cNvPr>
          <p:cNvSpPr txBox="1">
            <a:spLocks noChangeArrowheads="1"/>
          </p:cNvSpPr>
          <p:nvPr/>
        </p:nvSpPr>
        <p:spPr bwMode="auto">
          <a:xfrm>
            <a:off x="381000" y="1981200"/>
            <a:ext cx="8382000" cy="1200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cs typeface="Arial" panose="020B0604020202020204" pitchFamily="34" charset="0"/>
              </a:rPr>
              <a:t>Minor League Baseball held a “#FoodFight” competition online and on Twitter, allowing fans to vote for their favorite ballpark concessions items</a:t>
            </a:r>
          </a:p>
        </p:txBody>
      </p:sp>
      <p:pic>
        <p:nvPicPr>
          <p:cNvPr id="32773" name="Picture 1" descr="foodfight2016_1200x600.jpg">
            <a:extLst>
              <a:ext uri="{FF2B5EF4-FFF2-40B4-BE49-F238E27FC236}">
                <a16:creationId xmlns:a16="http://schemas.microsoft.com/office/drawing/2014/main" id="{3DAF0085-B5E8-4CB0-95FF-523175EF4E9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352800"/>
            <a:ext cx="6096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DA7514CB-5013-42E1-8986-2B8FE90D37C4}"/>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3794" name="Group 6">
            <a:extLst>
              <a:ext uri="{FF2B5EF4-FFF2-40B4-BE49-F238E27FC236}">
                <a16:creationId xmlns:a16="http://schemas.microsoft.com/office/drawing/2014/main" id="{420112B0-C8EA-4FE5-9F2D-C4F0ACFABC6D}"/>
              </a:ext>
            </a:extLst>
          </p:cNvPr>
          <p:cNvGrpSpPr>
            <a:grpSpLocks/>
          </p:cNvGrpSpPr>
          <p:nvPr/>
        </p:nvGrpSpPr>
        <p:grpSpPr bwMode="auto">
          <a:xfrm>
            <a:off x="0" y="0"/>
            <a:ext cx="9144000" cy="976313"/>
            <a:chOff x="0" y="0"/>
            <a:chExt cx="5760" cy="615"/>
          </a:xfrm>
        </p:grpSpPr>
        <p:sp>
          <p:nvSpPr>
            <p:cNvPr id="33798" name="Text Box 7">
              <a:extLst>
                <a:ext uri="{FF2B5EF4-FFF2-40B4-BE49-F238E27FC236}">
                  <a16:creationId xmlns:a16="http://schemas.microsoft.com/office/drawing/2014/main" id="{A75C32BD-128D-4C49-AECE-2D2D14B9EE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3799" name="Text Box 8">
              <a:extLst>
                <a:ext uri="{FF2B5EF4-FFF2-40B4-BE49-F238E27FC236}">
                  <a16:creationId xmlns:a16="http://schemas.microsoft.com/office/drawing/2014/main" id="{211496E0-AF34-47F7-93C1-BF71AA97E88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3795" name="Text Box 9">
            <a:extLst>
              <a:ext uri="{FF2B5EF4-FFF2-40B4-BE49-F238E27FC236}">
                <a16:creationId xmlns:a16="http://schemas.microsoft.com/office/drawing/2014/main" id="{0D8D1281-DB39-4B30-91C7-D6E75CD1C9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86FF4B35-76A0-4746-8E73-21CA1014A984}"/>
              </a:ext>
            </a:extLst>
          </p:cNvPr>
          <p:cNvSpPr txBox="1">
            <a:spLocks noChangeArrowheads="1"/>
          </p:cNvSpPr>
          <p:nvPr/>
        </p:nvSpPr>
        <p:spPr bwMode="auto">
          <a:xfrm>
            <a:off x="304800" y="2324606"/>
            <a:ext cx="4267200" cy="3046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lvl="6" indent="0" algn="just" eaLnBrk="1" hangingPunct="1">
              <a:spcBef>
                <a:spcPct val="50000"/>
              </a:spcBef>
              <a:defRPr/>
            </a:pPr>
            <a:r>
              <a:rPr lang="en-US" sz="2400" dirty="0">
                <a:latin typeface="Verdana" charset="0"/>
              </a:rPr>
              <a:t>The winner was Round Rock Express’ “Lava Rock Fire and Ice", a beef tenderloin and shrimp dish cooked on actual lava rock, which edged out the New Hampshire Fisher Cats’ "Squealer" sandwich   </a:t>
            </a:r>
          </a:p>
        </p:txBody>
      </p:sp>
      <p:pic>
        <p:nvPicPr>
          <p:cNvPr id="33797" name="Picture 2" descr="foodfight_1500x1500.jpg">
            <a:extLst>
              <a:ext uri="{FF2B5EF4-FFF2-40B4-BE49-F238E27FC236}">
                <a16:creationId xmlns:a16="http://schemas.microsoft.com/office/drawing/2014/main" id="{C4717A11-3478-461A-8F2A-F472B14ADBE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057400"/>
            <a:ext cx="3581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DA7514CB-5013-42E1-8986-2B8FE90D37C4}"/>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3794" name="Group 6">
            <a:extLst>
              <a:ext uri="{FF2B5EF4-FFF2-40B4-BE49-F238E27FC236}">
                <a16:creationId xmlns:a16="http://schemas.microsoft.com/office/drawing/2014/main" id="{420112B0-C8EA-4FE5-9F2D-C4F0ACFABC6D}"/>
              </a:ext>
            </a:extLst>
          </p:cNvPr>
          <p:cNvGrpSpPr>
            <a:grpSpLocks/>
          </p:cNvGrpSpPr>
          <p:nvPr/>
        </p:nvGrpSpPr>
        <p:grpSpPr bwMode="auto">
          <a:xfrm>
            <a:off x="0" y="0"/>
            <a:ext cx="9144000" cy="976313"/>
            <a:chOff x="0" y="0"/>
            <a:chExt cx="5760" cy="615"/>
          </a:xfrm>
        </p:grpSpPr>
        <p:sp>
          <p:nvSpPr>
            <p:cNvPr id="33798" name="Text Box 7">
              <a:extLst>
                <a:ext uri="{FF2B5EF4-FFF2-40B4-BE49-F238E27FC236}">
                  <a16:creationId xmlns:a16="http://schemas.microsoft.com/office/drawing/2014/main" id="{A75C32BD-128D-4C49-AECE-2D2D14B9EE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3799" name="Text Box 8">
              <a:extLst>
                <a:ext uri="{FF2B5EF4-FFF2-40B4-BE49-F238E27FC236}">
                  <a16:creationId xmlns:a16="http://schemas.microsoft.com/office/drawing/2014/main" id="{211496E0-AF34-47F7-93C1-BF71AA97E88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3795" name="Text Box 9">
            <a:extLst>
              <a:ext uri="{FF2B5EF4-FFF2-40B4-BE49-F238E27FC236}">
                <a16:creationId xmlns:a16="http://schemas.microsoft.com/office/drawing/2014/main" id="{0D8D1281-DB39-4B30-91C7-D6E75CD1C9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86FF4B35-76A0-4746-8E73-21CA1014A984}"/>
              </a:ext>
            </a:extLst>
          </p:cNvPr>
          <p:cNvSpPr txBox="1">
            <a:spLocks noChangeArrowheads="1"/>
          </p:cNvSpPr>
          <p:nvPr/>
        </p:nvSpPr>
        <p:spPr bwMode="auto">
          <a:xfrm>
            <a:off x="457200" y="1645572"/>
            <a:ext cx="8229600"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lvl="6" indent="0" algn="just" eaLnBrk="1" hangingPunct="1">
              <a:spcBef>
                <a:spcPct val="50000"/>
              </a:spcBef>
              <a:defRPr/>
            </a:pPr>
            <a:r>
              <a:rPr lang="en-US" sz="2400" dirty="0">
                <a:latin typeface="Verdana" charset="0"/>
              </a:rPr>
              <a:t>Last season, the Wisconsin Timber Rattler’s held a “Food Fight” competition of their own, asking fans to weigh in on several new recipes (submitted by fans) to determine what new food item would permanently appear on the stadium menu</a:t>
            </a:r>
          </a:p>
        </p:txBody>
      </p:sp>
      <p:pic>
        <p:nvPicPr>
          <p:cNvPr id="2050" name="Picture 2" descr="New Season! New Food Fight! Timber Rattlers Food Fight Starts Today |">
            <a:extLst>
              <a:ext uri="{FF2B5EF4-FFF2-40B4-BE49-F238E27FC236}">
                <a16:creationId xmlns:a16="http://schemas.microsoft.com/office/drawing/2014/main" id="{D2016C59-C72B-4E53-B1AB-C740E572C8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150" y="3733800"/>
            <a:ext cx="4610100" cy="2597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8695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DA7514CB-5013-42E1-8986-2B8FE90D37C4}"/>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3794" name="Group 6">
            <a:extLst>
              <a:ext uri="{FF2B5EF4-FFF2-40B4-BE49-F238E27FC236}">
                <a16:creationId xmlns:a16="http://schemas.microsoft.com/office/drawing/2014/main" id="{420112B0-C8EA-4FE5-9F2D-C4F0ACFABC6D}"/>
              </a:ext>
            </a:extLst>
          </p:cNvPr>
          <p:cNvGrpSpPr>
            <a:grpSpLocks/>
          </p:cNvGrpSpPr>
          <p:nvPr/>
        </p:nvGrpSpPr>
        <p:grpSpPr bwMode="auto">
          <a:xfrm>
            <a:off x="0" y="0"/>
            <a:ext cx="9144000" cy="976313"/>
            <a:chOff x="0" y="0"/>
            <a:chExt cx="5760" cy="615"/>
          </a:xfrm>
        </p:grpSpPr>
        <p:sp>
          <p:nvSpPr>
            <p:cNvPr id="33798" name="Text Box 7">
              <a:extLst>
                <a:ext uri="{FF2B5EF4-FFF2-40B4-BE49-F238E27FC236}">
                  <a16:creationId xmlns:a16="http://schemas.microsoft.com/office/drawing/2014/main" id="{A75C32BD-128D-4C49-AECE-2D2D14B9EE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3799" name="Text Box 8">
              <a:extLst>
                <a:ext uri="{FF2B5EF4-FFF2-40B4-BE49-F238E27FC236}">
                  <a16:creationId xmlns:a16="http://schemas.microsoft.com/office/drawing/2014/main" id="{211496E0-AF34-47F7-93C1-BF71AA97E88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3795" name="Text Box 9">
            <a:extLst>
              <a:ext uri="{FF2B5EF4-FFF2-40B4-BE49-F238E27FC236}">
                <a16:creationId xmlns:a16="http://schemas.microsoft.com/office/drawing/2014/main" id="{0D8D1281-DB39-4B30-91C7-D6E75CD1C9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86FF4B35-76A0-4746-8E73-21CA1014A984}"/>
              </a:ext>
            </a:extLst>
          </p:cNvPr>
          <p:cNvSpPr txBox="1">
            <a:spLocks noChangeArrowheads="1"/>
          </p:cNvSpPr>
          <p:nvPr/>
        </p:nvSpPr>
        <p:spPr bwMode="auto">
          <a:xfrm>
            <a:off x="457200" y="1645572"/>
            <a:ext cx="8229600"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lvl="6" indent="0" algn="just" eaLnBrk="1" hangingPunct="1">
              <a:spcBef>
                <a:spcPct val="50000"/>
              </a:spcBef>
              <a:defRPr/>
            </a:pPr>
            <a:r>
              <a:rPr lang="en-US" sz="2400" dirty="0">
                <a:latin typeface="Verdana" charset="0"/>
              </a:rPr>
              <a:t>The fans voted the “Almighty Pork Sandwich” (a grilled brat cut in half, topped with BBQ pulled pork, melted Swiss cheese, peppered bacon, red pepper jelly, and fried pickles served on an onion roll) as the best new item</a:t>
            </a:r>
          </a:p>
        </p:txBody>
      </p:sp>
      <p:pic>
        <p:nvPicPr>
          <p:cNvPr id="3074" name="Picture 2" descr="Wisconsin Timber Rattlers on Twitter: &quot;The Fan's Choice #FoodFight ...">
            <a:extLst>
              <a:ext uri="{FF2B5EF4-FFF2-40B4-BE49-F238E27FC236}">
                <a16:creationId xmlns:a16="http://schemas.microsoft.com/office/drawing/2014/main" id="{57523BEF-E450-4271-A264-849CBB8B13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889369"/>
            <a:ext cx="4419600" cy="2486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2508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a:extLst>
              <a:ext uri="{FF2B5EF4-FFF2-40B4-BE49-F238E27FC236}">
                <a16:creationId xmlns:a16="http://schemas.microsoft.com/office/drawing/2014/main" id="{58C3F072-C94D-4E61-B75F-B298609A433A}"/>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Concessions</a:t>
            </a:r>
          </a:p>
        </p:txBody>
      </p:sp>
      <p:grpSp>
        <p:nvGrpSpPr>
          <p:cNvPr id="34818" name="Group 6">
            <a:extLst>
              <a:ext uri="{FF2B5EF4-FFF2-40B4-BE49-F238E27FC236}">
                <a16:creationId xmlns:a16="http://schemas.microsoft.com/office/drawing/2014/main" id="{8B78921C-CD1A-470B-BA3F-2C238CB16C46}"/>
              </a:ext>
            </a:extLst>
          </p:cNvPr>
          <p:cNvGrpSpPr>
            <a:grpSpLocks/>
          </p:cNvGrpSpPr>
          <p:nvPr/>
        </p:nvGrpSpPr>
        <p:grpSpPr bwMode="auto">
          <a:xfrm>
            <a:off x="0" y="0"/>
            <a:ext cx="9144000" cy="976313"/>
            <a:chOff x="0" y="0"/>
            <a:chExt cx="5760" cy="615"/>
          </a:xfrm>
        </p:grpSpPr>
        <p:sp>
          <p:nvSpPr>
            <p:cNvPr id="34822" name="Text Box 7">
              <a:extLst>
                <a:ext uri="{FF2B5EF4-FFF2-40B4-BE49-F238E27FC236}">
                  <a16:creationId xmlns:a16="http://schemas.microsoft.com/office/drawing/2014/main" id="{69083098-54AD-4D41-9104-CD8E1BB6833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4823" name="Text Box 8">
              <a:extLst>
                <a:ext uri="{FF2B5EF4-FFF2-40B4-BE49-F238E27FC236}">
                  <a16:creationId xmlns:a16="http://schemas.microsoft.com/office/drawing/2014/main" id="{17D0C5AE-926B-43BB-9884-4FD226DBB26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4819" name="Text Box 9">
            <a:extLst>
              <a:ext uri="{FF2B5EF4-FFF2-40B4-BE49-F238E27FC236}">
                <a16:creationId xmlns:a16="http://schemas.microsoft.com/office/drawing/2014/main" id="{36909829-EEF8-4F27-94FA-8F4854DCF7B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1" name="Text Box 7">
            <a:extLst>
              <a:ext uri="{FF2B5EF4-FFF2-40B4-BE49-F238E27FC236}">
                <a16:creationId xmlns:a16="http://schemas.microsoft.com/office/drawing/2014/main" id="{3C89E059-82CC-4452-9E4C-441EDEBE046C}"/>
              </a:ext>
            </a:extLst>
          </p:cNvPr>
          <p:cNvSpPr txBox="1">
            <a:spLocks noChangeArrowheads="1"/>
          </p:cNvSpPr>
          <p:nvPr/>
        </p:nvSpPr>
        <p:spPr bwMode="auto">
          <a:xfrm>
            <a:off x="381000" y="2057400"/>
            <a:ext cx="4876800" cy="39703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lvl="6" indent="0" algn="just" eaLnBrk="1" hangingPunct="1">
              <a:spcBef>
                <a:spcPct val="50000"/>
              </a:spcBef>
              <a:defRPr/>
            </a:pPr>
            <a:r>
              <a:rPr lang="en-US" sz="2400" dirty="0">
                <a:latin typeface="Verdana" charset="0"/>
              </a:rPr>
              <a:t>Broadway shows have caught on to the concession crave – Sweet Hospitality Group works with theatres to offer patrons unique food and drink depending on the show</a:t>
            </a:r>
          </a:p>
          <a:p>
            <a:pPr marL="0" lvl="6" indent="0" algn="just" eaLnBrk="1" hangingPunct="1">
              <a:spcBef>
                <a:spcPct val="50000"/>
              </a:spcBef>
              <a:defRPr/>
            </a:pPr>
            <a:r>
              <a:rPr lang="en-US" sz="2400" dirty="0">
                <a:latin typeface="Verdana"/>
                <a:cs typeface="Verdana"/>
              </a:rPr>
              <a:t>Click </a:t>
            </a:r>
            <a:r>
              <a:rPr lang="en-US" sz="2400" u="sng" dirty="0">
                <a:latin typeface="Verdana"/>
                <a:cs typeface="Verdana"/>
                <a:hlinkClick r:id="rId2"/>
              </a:rPr>
              <a:t>here</a:t>
            </a:r>
            <a:r>
              <a:rPr lang="en-US" sz="2400" dirty="0">
                <a:latin typeface="Verdana"/>
                <a:cs typeface="Verdana"/>
              </a:rPr>
              <a:t> to read how Sweet Hospitality Group has re-invented theatre’s concessions sales strategy from </a:t>
            </a:r>
            <a:r>
              <a:rPr lang="en-US" sz="2400" dirty="0" err="1">
                <a:latin typeface="Verdana"/>
                <a:cs typeface="Verdana"/>
              </a:rPr>
              <a:t>inc.com</a:t>
            </a:r>
            <a:endParaRPr lang="en-US" sz="2400" dirty="0">
              <a:latin typeface="Verdana"/>
              <a:cs typeface="Verdana"/>
            </a:endParaRPr>
          </a:p>
        </p:txBody>
      </p:sp>
      <p:pic>
        <p:nvPicPr>
          <p:cNvPr id="34821" name="Picture 1" descr="AAEAAQAAAAAAAAPkAAAAJGViYWYxMTg0LTc1MGEtNDM5Mi05YjQ0LWVkNmVmNjJmNmE1ZA.png">
            <a:extLst>
              <a:ext uri="{FF2B5EF4-FFF2-40B4-BE49-F238E27FC236}">
                <a16:creationId xmlns:a16="http://schemas.microsoft.com/office/drawing/2014/main" id="{33985993-6A51-46C2-B0B3-0572C24ECB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362200"/>
            <a:ext cx="254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id="{57920DB4-B716-4D8D-9D54-F3194A22C282}"/>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Traditions</a:t>
            </a:r>
          </a:p>
        </p:txBody>
      </p:sp>
      <p:grpSp>
        <p:nvGrpSpPr>
          <p:cNvPr id="35842" name="Group 6">
            <a:extLst>
              <a:ext uri="{FF2B5EF4-FFF2-40B4-BE49-F238E27FC236}">
                <a16:creationId xmlns:a16="http://schemas.microsoft.com/office/drawing/2014/main" id="{314625E8-7616-4617-BBEE-034EEBC4AED2}"/>
              </a:ext>
            </a:extLst>
          </p:cNvPr>
          <p:cNvGrpSpPr>
            <a:grpSpLocks/>
          </p:cNvGrpSpPr>
          <p:nvPr/>
        </p:nvGrpSpPr>
        <p:grpSpPr bwMode="auto">
          <a:xfrm>
            <a:off x="0" y="0"/>
            <a:ext cx="9144000" cy="976313"/>
            <a:chOff x="0" y="0"/>
            <a:chExt cx="5760" cy="615"/>
          </a:xfrm>
        </p:grpSpPr>
        <p:sp>
          <p:nvSpPr>
            <p:cNvPr id="35848" name="Text Box 7">
              <a:extLst>
                <a:ext uri="{FF2B5EF4-FFF2-40B4-BE49-F238E27FC236}">
                  <a16:creationId xmlns:a16="http://schemas.microsoft.com/office/drawing/2014/main" id="{EAD063B6-8A4C-4CC0-8C26-786B8222E65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5849" name="Text Box 8">
              <a:extLst>
                <a:ext uri="{FF2B5EF4-FFF2-40B4-BE49-F238E27FC236}">
                  <a16:creationId xmlns:a16="http://schemas.microsoft.com/office/drawing/2014/main" id="{D25C93AA-2986-4387-8702-6EE07CBD6DA0}"/>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5843" name="Text Box 9">
            <a:extLst>
              <a:ext uri="{FF2B5EF4-FFF2-40B4-BE49-F238E27FC236}">
                <a16:creationId xmlns:a16="http://schemas.microsoft.com/office/drawing/2014/main" id="{661A8DE5-52E0-4D44-8E95-79F4C91119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14699" name="Picture 11" descr="Johnson, crew">
            <a:extLst>
              <a:ext uri="{FF2B5EF4-FFF2-40B4-BE49-F238E27FC236}">
                <a16:creationId xmlns:a16="http://schemas.microsoft.com/office/drawing/2014/main" id="{9BEFD53C-5E99-4A9E-8933-412CB5D3D1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752600"/>
            <a:ext cx="3352800"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0" name="Picture 12">
            <a:extLst>
              <a:ext uri="{FF2B5EF4-FFF2-40B4-BE49-F238E27FC236}">
                <a16:creationId xmlns:a16="http://schemas.microsoft.com/office/drawing/2014/main" id="{83517290-FC59-4B6A-BBC4-C0A329915C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114800"/>
            <a:ext cx="3352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1" name="Picture 13">
            <a:extLst>
              <a:ext uri="{FF2B5EF4-FFF2-40B4-BE49-F238E27FC236}">
                <a16:creationId xmlns:a16="http://schemas.microsoft.com/office/drawing/2014/main" id="{3E36A3E2-41AB-4039-A2E0-28E143027A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752600"/>
            <a:ext cx="3352800"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2" name="Picture 14">
            <a:extLst>
              <a:ext uri="{FF2B5EF4-FFF2-40B4-BE49-F238E27FC236}">
                <a16:creationId xmlns:a16="http://schemas.microsoft.com/office/drawing/2014/main" id="{AC221A0B-77FA-4601-BD33-3D8D83E4BA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114800"/>
            <a:ext cx="320040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14701"/>
                                        </p:tgtEl>
                                        <p:attrNameLst>
                                          <p:attrName>style.visibility</p:attrName>
                                        </p:attrNameLst>
                                      </p:cBhvr>
                                      <p:to>
                                        <p:strVal val="visible"/>
                                      </p:to>
                                    </p:set>
                                    <p:anim calcmode="lin" valueType="num">
                                      <p:cBhvr>
                                        <p:cTn id="7" dur="1000" fill="hold"/>
                                        <p:tgtEl>
                                          <p:spTgt spid="114701"/>
                                        </p:tgtEl>
                                        <p:attrNameLst>
                                          <p:attrName>ppt_w</p:attrName>
                                        </p:attrNameLst>
                                      </p:cBhvr>
                                      <p:tavLst>
                                        <p:tav tm="0">
                                          <p:val>
                                            <p:fltVal val="0"/>
                                          </p:val>
                                        </p:tav>
                                        <p:tav tm="100000">
                                          <p:val>
                                            <p:strVal val="#ppt_w"/>
                                          </p:val>
                                        </p:tav>
                                      </p:tavLst>
                                    </p:anim>
                                    <p:anim calcmode="lin" valueType="num">
                                      <p:cBhvr>
                                        <p:cTn id="8" dur="1000" fill="hold"/>
                                        <p:tgtEl>
                                          <p:spTgt spid="114701"/>
                                        </p:tgtEl>
                                        <p:attrNameLst>
                                          <p:attrName>ppt_h</p:attrName>
                                        </p:attrNameLst>
                                      </p:cBhvr>
                                      <p:tavLst>
                                        <p:tav tm="0">
                                          <p:val>
                                            <p:fltVal val="0"/>
                                          </p:val>
                                        </p:tav>
                                        <p:tav tm="100000">
                                          <p:val>
                                            <p:strVal val="#ppt_h"/>
                                          </p:val>
                                        </p:tav>
                                      </p:tavLst>
                                    </p:anim>
                                    <p:anim calcmode="lin" valueType="num">
                                      <p:cBhvr>
                                        <p:cTn id="9" dur="1000" fill="hold"/>
                                        <p:tgtEl>
                                          <p:spTgt spid="114701"/>
                                        </p:tgtEl>
                                        <p:attrNameLst>
                                          <p:attrName>style.rotation</p:attrName>
                                        </p:attrNameLst>
                                      </p:cBhvr>
                                      <p:tavLst>
                                        <p:tav tm="0">
                                          <p:val>
                                            <p:fltVal val="90"/>
                                          </p:val>
                                        </p:tav>
                                        <p:tav tm="100000">
                                          <p:val>
                                            <p:fltVal val="0"/>
                                          </p:val>
                                        </p:tav>
                                      </p:tavLst>
                                    </p:anim>
                                    <p:animEffect transition="in" filter="fade">
                                      <p:cBhvr>
                                        <p:cTn id="10" dur="1000"/>
                                        <p:tgtEl>
                                          <p:spTgt spid="114701"/>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114702"/>
                                        </p:tgtEl>
                                        <p:attrNameLst>
                                          <p:attrName>style.visibility</p:attrName>
                                        </p:attrNameLst>
                                      </p:cBhvr>
                                      <p:to>
                                        <p:strVal val="visible"/>
                                      </p:to>
                                    </p:set>
                                    <p:anim calcmode="lin" valueType="num">
                                      <p:cBhvr>
                                        <p:cTn id="13" dur="1000" fill="hold"/>
                                        <p:tgtEl>
                                          <p:spTgt spid="114702"/>
                                        </p:tgtEl>
                                        <p:attrNameLst>
                                          <p:attrName>ppt_w</p:attrName>
                                        </p:attrNameLst>
                                      </p:cBhvr>
                                      <p:tavLst>
                                        <p:tav tm="0">
                                          <p:val>
                                            <p:fltVal val="0"/>
                                          </p:val>
                                        </p:tav>
                                        <p:tav tm="100000">
                                          <p:val>
                                            <p:strVal val="#ppt_w"/>
                                          </p:val>
                                        </p:tav>
                                      </p:tavLst>
                                    </p:anim>
                                    <p:anim calcmode="lin" valueType="num">
                                      <p:cBhvr>
                                        <p:cTn id="14" dur="1000" fill="hold"/>
                                        <p:tgtEl>
                                          <p:spTgt spid="114702"/>
                                        </p:tgtEl>
                                        <p:attrNameLst>
                                          <p:attrName>ppt_h</p:attrName>
                                        </p:attrNameLst>
                                      </p:cBhvr>
                                      <p:tavLst>
                                        <p:tav tm="0">
                                          <p:val>
                                            <p:fltVal val="0"/>
                                          </p:val>
                                        </p:tav>
                                        <p:tav tm="100000">
                                          <p:val>
                                            <p:strVal val="#ppt_h"/>
                                          </p:val>
                                        </p:tav>
                                      </p:tavLst>
                                    </p:anim>
                                    <p:anim calcmode="lin" valueType="num">
                                      <p:cBhvr>
                                        <p:cTn id="15" dur="1000" fill="hold"/>
                                        <p:tgtEl>
                                          <p:spTgt spid="114702"/>
                                        </p:tgtEl>
                                        <p:attrNameLst>
                                          <p:attrName>style.rotation</p:attrName>
                                        </p:attrNameLst>
                                      </p:cBhvr>
                                      <p:tavLst>
                                        <p:tav tm="0">
                                          <p:val>
                                            <p:fltVal val="90"/>
                                          </p:val>
                                        </p:tav>
                                        <p:tav tm="100000">
                                          <p:val>
                                            <p:fltVal val="0"/>
                                          </p:val>
                                        </p:tav>
                                      </p:tavLst>
                                    </p:anim>
                                    <p:animEffect transition="in" filter="fade">
                                      <p:cBhvr>
                                        <p:cTn id="16" dur="1000"/>
                                        <p:tgtEl>
                                          <p:spTgt spid="114702"/>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114699"/>
                                        </p:tgtEl>
                                        <p:attrNameLst>
                                          <p:attrName>style.visibility</p:attrName>
                                        </p:attrNameLst>
                                      </p:cBhvr>
                                      <p:to>
                                        <p:strVal val="visible"/>
                                      </p:to>
                                    </p:set>
                                    <p:anim calcmode="lin" valueType="num">
                                      <p:cBhvr>
                                        <p:cTn id="19" dur="1000" fill="hold"/>
                                        <p:tgtEl>
                                          <p:spTgt spid="114699"/>
                                        </p:tgtEl>
                                        <p:attrNameLst>
                                          <p:attrName>ppt_w</p:attrName>
                                        </p:attrNameLst>
                                      </p:cBhvr>
                                      <p:tavLst>
                                        <p:tav tm="0">
                                          <p:val>
                                            <p:fltVal val="0"/>
                                          </p:val>
                                        </p:tav>
                                        <p:tav tm="100000">
                                          <p:val>
                                            <p:strVal val="#ppt_w"/>
                                          </p:val>
                                        </p:tav>
                                      </p:tavLst>
                                    </p:anim>
                                    <p:anim calcmode="lin" valueType="num">
                                      <p:cBhvr>
                                        <p:cTn id="20" dur="1000" fill="hold"/>
                                        <p:tgtEl>
                                          <p:spTgt spid="114699"/>
                                        </p:tgtEl>
                                        <p:attrNameLst>
                                          <p:attrName>ppt_h</p:attrName>
                                        </p:attrNameLst>
                                      </p:cBhvr>
                                      <p:tavLst>
                                        <p:tav tm="0">
                                          <p:val>
                                            <p:fltVal val="0"/>
                                          </p:val>
                                        </p:tav>
                                        <p:tav tm="100000">
                                          <p:val>
                                            <p:strVal val="#ppt_h"/>
                                          </p:val>
                                        </p:tav>
                                      </p:tavLst>
                                    </p:anim>
                                    <p:anim calcmode="lin" valueType="num">
                                      <p:cBhvr>
                                        <p:cTn id="21" dur="1000" fill="hold"/>
                                        <p:tgtEl>
                                          <p:spTgt spid="114699"/>
                                        </p:tgtEl>
                                        <p:attrNameLst>
                                          <p:attrName>style.rotation</p:attrName>
                                        </p:attrNameLst>
                                      </p:cBhvr>
                                      <p:tavLst>
                                        <p:tav tm="0">
                                          <p:val>
                                            <p:fltVal val="90"/>
                                          </p:val>
                                        </p:tav>
                                        <p:tav tm="100000">
                                          <p:val>
                                            <p:fltVal val="0"/>
                                          </p:val>
                                        </p:tav>
                                      </p:tavLst>
                                    </p:anim>
                                    <p:animEffect transition="in" filter="fade">
                                      <p:cBhvr>
                                        <p:cTn id="22" dur="1000"/>
                                        <p:tgtEl>
                                          <p:spTgt spid="114699"/>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114700"/>
                                        </p:tgtEl>
                                        <p:attrNameLst>
                                          <p:attrName>style.visibility</p:attrName>
                                        </p:attrNameLst>
                                      </p:cBhvr>
                                      <p:to>
                                        <p:strVal val="visible"/>
                                      </p:to>
                                    </p:set>
                                    <p:anim calcmode="lin" valueType="num">
                                      <p:cBhvr>
                                        <p:cTn id="25" dur="1000" fill="hold"/>
                                        <p:tgtEl>
                                          <p:spTgt spid="114700"/>
                                        </p:tgtEl>
                                        <p:attrNameLst>
                                          <p:attrName>ppt_w</p:attrName>
                                        </p:attrNameLst>
                                      </p:cBhvr>
                                      <p:tavLst>
                                        <p:tav tm="0">
                                          <p:val>
                                            <p:fltVal val="0"/>
                                          </p:val>
                                        </p:tav>
                                        <p:tav tm="100000">
                                          <p:val>
                                            <p:strVal val="#ppt_w"/>
                                          </p:val>
                                        </p:tav>
                                      </p:tavLst>
                                    </p:anim>
                                    <p:anim calcmode="lin" valueType="num">
                                      <p:cBhvr>
                                        <p:cTn id="26" dur="1000" fill="hold"/>
                                        <p:tgtEl>
                                          <p:spTgt spid="114700"/>
                                        </p:tgtEl>
                                        <p:attrNameLst>
                                          <p:attrName>ppt_h</p:attrName>
                                        </p:attrNameLst>
                                      </p:cBhvr>
                                      <p:tavLst>
                                        <p:tav tm="0">
                                          <p:val>
                                            <p:fltVal val="0"/>
                                          </p:val>
                                        </p:tav>
                                        <p:tav tm="100000">
                                          <p:val>
                                            <p:strVal val="#ppt_h"/>
                                          </p:val>
                                        </p:tav>
                                      </p:tavLst>
                                    </p:anim>
                                    <p:anim calcmode="lin" valueType="num">
                                      <p:cBhvr>
                                        <p:cTn id="27" dur="1000" fill="hold"/>
                                        <p:tgtEl>
                                          <p:spTgt spid="114700"/>
                                        </p:tgtEl>
                                        <p:attrNameLst>
                                          <p:attrName>style.rotation</p:attrName>
                                        </p:attrNameLst>
                                      </p:cBhvr>
                                      <p:tavLst>
                                        <p:tav tm="0">
                                          <p:val>
                                            <p:fltVal val="90"/>
                                          </p:val>
                                        </p:tav>
                                        <p:tav tm="100000">
                                          <p:val>
                                            <p:fltVal val="0"/>
                                          </p:val>
                                        </p:tav>
                                      </p:tavLst>
                                    </p:anim>
                                    <p:animEffect transition="in" filter="fade">
                                      <p:cBhvr>
                                        <p:cTn id="28" dur="1000"/>
                                        <p:tgtEl>
                                          <p:spTgt spid="114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a:extLst>
              <a:ext uri="{FF2B5EF4-FFF2-40B4-BE49-F238E27FC236}">
                <a16:creationId xmlns:a16="http://schemas.microsoft.com/office/drawing/2014/main" id="{76FC3744-5EDB-4779-81A0-79DEC267E2CC}"/>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Traditions</a:t>
            </a:r>
          </a:p>
        </p:txBody>
      </p:sp>
      <p:grpSp>
        <p:nvGrpSpPr>
          <p:cNvPr id="36866" name="Group 6">
            <a:extLst>
              <a:ext uri="{FF2B5EF4-FFF2-40B4-BE49-F238E27FC236}">
                <a16:creationId xmlns:a16="http://schemas.microsoft.com/office/drawing/2014/main" id="{7CE0BFB3-164E-4ABB-8B04-22D15585A26E}"/>
              </a:ext>
            </a:extLst>
          </p:cNvPr>
          <p:cNvGrpSpPr>
            <a:grpSpLocks/>
          </p:cNvGrpSpPr>
          <p:nvPr/>
        </p:nvGrpSpPr>
        <p:grpSpPr bwMode="auto">
          <a:xfrm>
            <a:off x="0" y="0"/>
            <a:ext cx="9144000" cy="976313"/>
            <a:chOff x="0" y="0"/>
            <a:chExt cx="5760" cy="615"/>
          </a:xfrm>
        </p:grpSpPr>
        <p:sp>
          <p:nvSpPr>
            <p:cNvPr id="36872" name="Text Box 7">
              <a:extLst>
                <a:ext uri="{FF2B5EF4-FFF2-40B4-BE49-F238E27FC236}">
                  <a16:creationId xmlns:a16="http://schemas.microsoft.com/office/drawing/2014/main" id="{8C9F93A3-D9AF-420D-88CF-4E86D0BC324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6873" name="Text Box 8">
              <a:extLst>
                <a:ext uri="{FF2B5EF4-FFF2-40B4-BE49-F238E27FC236}">
                  <a16:creationId xmlns:a16="http://schemas.microsoft.com/office/drawing/2014/main" id="{3CFF2BBE-0984-453C-BDF4-938F3096DA13}"/>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6867" name="Text Box 9">
            <a:extLst>
              <a:ext uri="{FF2B5EF4-FFF2-40B4-BE49-F238E27FC236}">
                <a16:creationId xmlns:a16="http://schemas.microsoft.com/office/drawing/2014/main" id="{B7D73D04-DE4F-49D2-AAC9-1B62DBAB9E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8379" name="Text Box 11">
            <a:extLst>
              <a:ext uri="{FF2B5EF4-FFF2-40B4-BE49-F238E27FC236}">
                <a16:creationId xmlns:a16="http://schemas.microsoft.com/office/drawing/2014/main" id="{7B1AC64A-62BC-4FB1-9FE7-70873D7C6614}"/>
              </a:ext>
            </a:extLst>
          </p:cNvPr>
          <p:cNvSpPr txBox="1">
            <a:spLocks noChangeArrowheads="1"/>
          </p:cNvSpPr>
          <p:nvPr/>
        </p:nvSpPr>
        <p:spPr bwMode="auto">
          <a:xfrm>
            <a:off x="1219200" y="1981200"/>
            <a:ext cx="60198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defRPr/>
            </a:pPr>
            <a:endParaRPr lang="en-US"/>
          </a:p>
        </p:txBody>
      </p:sp>
      <p:sp>
        <p:nvSpPr>
          <p:cNvPr id="58380" name="Text Box 12">
            <a:extLst>
              <a:ext uri="{FF2B5EF4-FFF2-40B4-BE49-F238E27FC236}">
                <a16:creationId xmlns:a16="http://schemas.microsoft.com/office/drawing/2014/main" id="{6337ACA5-B19D-4566-B4A1-8024E7F1E477}"/>
              </a:ext>
            </a:extLst>
          </p:cNvPr>
          <p:cNvSpPr txBox="1">
            <a:spLocks noChangeArrowheads="1"/>
          </p:cNvSpPr>
          <p:nvPr/>
        </p:nvSpPr>
        <p:spPr bwMode="auto">
          <a:xfrm>
            <a:off x="914400" y="1720850"/>
            <a:ext cx="7315200"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400" dirty="0">
                <a:latin typeface="Verdana" charset="0"/>
                <a:ea typeface="Arial" charset="0"/>
                <a:cs typeface="Arial" charset="0"/>
              </a:rPr>
              <a:t>The Packers even unveiled a statue at Lambeau Field commemorating the tradition</a:t>
            </a:r>
          </a:p>
        </p:txBody>
      </p:sp>
      <p:pic>
        <p:nvPicPr>
          <p:cNvPr id="36870" name="Picture 13" descr="pack">
            <a:extLst>
              <a:ext uri="{FF2B5EF4-FFF2-40B4-BE49-F238E27FC236}">
                <a16:creationId xmlns:a16="http://schemas.microsoft.com/office/drawing/2014/main" id="{9F4A2D22-D5DD-44EF-B06E-E6F79A67A3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971800"/>
            <a:ext cx="3733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14" descr="pack2">
            <a:extLst>
              <a:ext uri="{FF2B5EF4-FFF2-40B4-BE49-F238E27FC236}">
                <a16:creationId xmlns:a16="http://schemas.microsoft.com/office/drawing/2014/main" id="{8AAFD10D-1ABD-44DB-8F1C-435234E51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733800"/>
            <a:ext cx="3429000" cy="240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a:extLst>
              <a:ext uri="{FF2B5EF4-FFF2-40B4-BE49-F238E27FC236}">
                <a16:creationId xmlns:a16="http://schemas.microsoft.com/office/drawing/2014/main" id="{7B5425BB-D566-4DC4-B2B7-A664FB375342}"/>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Traditions</a:t>
            </a:r>
          </a:p>
        </p:txBody>
      </p:sp>
      <p:grpSp>
        <p:nvGrpSpPr>
          <p:cNvPr id="37890" name="Group 6">
            <a:extLst>
              <a:ext uri="{FF2B5EF4-FFF2-40B4-BE49-F238E27FC236}">
                <a16:creationId xmlns:a16="http://schemas.microsoft.com/office/drawing/2014/main" id="{63AA09E5-50F1-444D-826D-77A48586E403}"/>
              </a:ext>
            </a:extLst>
          </p:cNvPr>
          <p:cNvGrpSpPr>
            <a:grpSpLocks/>
          </p:cNvGrpSpPr>
          <p:nvPr/>
        </p:nvGrpSpPr>
        <p:grpSpPr bwMode="auto">
          <a:xfrm>
            <a:off x="0" y="0"/>
            <a:ext cx="9144000" cy="976313"/>
            <a:chOff x="0" y="0"/>
            <a:chExt cx="5760" cy="615"/>
          </a:xfrm>
        </p:grpSpPr>
        <p:sp>
          <p:nvSpPr>
            <p:cNvPr id="37896" name="Text Box 7">
              <a:extLst>
                <a:ext uri="{FF2B5EF4-FFF2-40B4-BE49-F238E27FC236}">
                  <a16:creationId xmlns:a16="http://schemas.microsoft.com/office/drawing/2014/main" id="{3D6507F8-2AF3-4D6B-B607-2B476F4486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7897" name="Text Box 8">
              <a:extLst>
                <a:ext uri="{FF2B5EF4-FFF2-40B4-BE49-F238E27FC236}">
                  <a16:creationId xmlns:a16="http://schemas.microsoft.com/office/drawing/2014/main" id="{EAB1856D-3BF7-4D1C-8118-5828E104106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7891" name="Text Box 9">
            <a:extLst>
              <a:ext uri="{FF2B5EF4-FFF2-40B4-BE49-F238E27FC236}">
                <a16:creationId xmlns:a16="http://schemas.microsoft.com/office/drawing/2014/main" id="{AD6D5B5A-64B6-4BDA-96EA-740C36665A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6331" name="Text Box 11">
            <a:extLst>
              <a:ext uri="{FF2B5EF4-FFF2-40B4-BE49-F238E27FC236}">
                <a16:creationId xmlns:a16="http://schemas.microsoft.com/office/drawing/2014/main" id="{34E01B6C-D0F5-4A59-89D9-8B8845BC4B1C}"/>
              </a:ext>
            </a:extLst>
          </p:cNvPr>
          <p:cNvSpPr txBox="1">
            <a:spLocks noChangeArrowheads="1"/>
          </p:cNvSpPr>
          <p:nvPr/>
        </p:nvSpPr>
        <p:spPr bwMode="auto">
          <a:xfrm>
            <a:off x="533400" y="4953000"/>
            <a:ext cx="8229600" cy="1200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Click </a:t>
            </a:r>
            <a:r>
              <a:rPr lang="en-US" altLang="en-US">
                <a:latin typeface="Verdana" panose="020B0604030504040204" pitchFamily="34" charset="0"/>
                <a:cs typeface="Arial" panose="020B0604020202020204" pitchFamily="34" charset="0"/>
                <a:hlinkClick r:id="rId2"/>
              </a:rPr>
              <a:t>here</a:t>
            </a:r>
            <a:r>
              <a:rPr lang="en-US" altLang="en-US">
                <a:latin typeface="Verdana" panose="020B0604030504040204" pitchFamily="34" charset="0"/>
                <a:cs typeface="Arial" panose="020B0604020202020204" pitchFamily="34" charset="0"/>
              </a:rPr>
              <a:t> for a brief video highlighting some of the chants performed at Portland Timbers’ games by their loyal group of supporters, the Timbers Army.</a:t>
            </a:r>
            <a:r>
              <a:rPr lang="en-US" altLang="en-US" sz="1800">
                <a:cs typeface="Arial" panose="020B0604020202020204" pitchFamily="34" charset="0"/>
              </a:rPr>
              <a:t> </a:t>
            </a:r>
          </a:p>
        </p:txBody>
      </p:sp>
      <p:pic>
        <p:nvPicPr>
          <p:cNvPr id="37893" name="Picture 12" descr="army">
            <a:extLst>
              <a:ext uri="{FF2B5EF4-FFF2-40B4-BE49-F238E27FC236}">
                <a16:creationId xmlns:a16="http://schemas.microsoft.com/office/drawing/2014/main" id="{318A160F-E97A-4366-B522-E24B8DB204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905000"/>
            <a:ext cx="4114800"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3" descr="army2">
            <a:extLst>
              <a:ext uri="{FF2B5EF4-FFF2-40B4-BE49-F238E27FC236}">
                <a16:creationId xmlns:a16="http://schemas.microsoft.com/office/drawing/2014/main" id="{CABF75F1-4B0D-48E1-8369-E18404C93D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286000"/>
            <a:ext cx="17526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4" descr="army3">
            <a:extLst>
              <a:ext uri="{FF2B5EF4-FFF2-40B4-BE49-F238E27FC236}">
                <a16:creationId xmlns:a16="http://schemas.microsoft.com/office/drawing/2014/main" id="{343473EC-94F2-41D2-9E30-6F79B007B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4384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id="{2BA90189-33FF-4B87-9A87-CC3A43AAD65B}"/>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Traditions</a:t>
            </a:r>
          </a:p>
        </p:txBody>
      </p:sp>
      <p:grpSp>
        <p:nvGrpSpPr>
          <p:cNvPr id="38914" name="Group 6">
            <a:extLst>
              <a:ext uri="{FF2B5EF4-FFF2-40B4-BE49-F238E27FC236}">
                <a16:creationId xmlns:a16="http://schemas.microsoft.com/office/drawing/2014/main" id="{97D6C060-0FE2-4F18-8232-EF7F3E8EFEC3}"/>
              </a:ext>
            </a:extLst>
          </p:cNvPr>
          <p:cNvGrpSpPr>
            <a:grpSpLocks/>
          </p:cNvGrpSpPr>
          <p:nvPr/>
        </p:nvGrpSpPr>
        <p:grpSpPr bwMode="auto">
          <a:xfrm>
            <a:off x="0" y="0"/>
            <a:ext cx="9144000" cy="976313"/>
            <a:chOff x="0" y="0"/>
            <a:chExt cx="5760" cy="615"/>
          </a:xfrm>
        </p:grpSpPr>
        <p:sp>
          <p:nvSpPr>
            <p:cNvPr id="38918" name="Text Box 7">
              <a:extLst>
                <a:ext uri="{FF2B5EF4-FFF2-40B4-BE49-F238E27FC236}">
                  <a16:creationId xmlns:a16="http://schemas.microsoft.com/office/drawing/2014/main" id="{65019DCC-CA77-4595-B428-3127F83A2C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8919" name="Text Box 8">
              <a:extLst>
                <a:ext uri="{FF2B5EF4-FFF2-40B4-BE49-F238E27FC236}">
                  <a16:creationId xmlns:a16="http://schemas.microsoft.com/office/drawing/2014/main" id="{2B24672F-553F-4235-8999-31B8BC019344}"/>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8915" name="Text Box 9">
            <a:extLst>
              <a:ext uri="{FF2B5EF4-FFF2-40B4-BE49-F238E27FC236}">
                <a16:creationId xmlns:a16="http://schemas.microsoft.com/office/drawing/2014/main" id="{D3C0B1BB-0D09-47EB-B70B-5A96542A1A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5" name="Text Box 7">
            <a:extLst>
              <a:ext uri="{FF2B5EF4-FFF2-40B4-BE49-F238E27FC236}">
                <a16:creationId xmlns:a16="http://schemas.microsoft.com/office/drawing/2014/main" id="{B4C233DF-DA5B-4302-8B0B-44DA110D1748}"/>
              </a:ext>
            </a:extLst>
          </p:cNvPr>
          <p:cNvSpPr txBox="1">
            <a:spLocks noChangeArrowheads="1"/>
          </p:cNvSpPr>
          <p:nvPr/>
        </p:nvSpPr>
        <p:spPr bwMode="auto">
          <a:xfrm>
            <a:off x="533400" y="3810000"/>
            <a:ext cx="8229600" cy="267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cs typeface="Arial" panose="020B0604020202020204" pitchFamily="34" charset="0"/>
              </a:rPr>
              <a:t>PGA Tour stars Jordan Speith and Zach Johnson threw out the first pitches for the Texas Rangers and Chicago Cubs, respectively, in </a:t>
            </a:r>
            <a:r>
              <a:rPr lang="is-IS" altLang="en-US">
                <a:latin typeface="Verdana" panose="020B0604030504040204" pitchFamily="34" charset="0"/>
                <a:cs typeface="Arial" panose="020B0604020202020204" pitchFamily="34" charset="0"/>
              </a:rPr>
              <a:t>2015</a:t>
            </a:r>
            <a:r>
              <a:rPr lang="en-US" altLang="en-US">
                <a:latin typeface="Verdana" panose="020B0604030504040204" pitchFamily="34" charset="0"/>
                <a:cs typeface="Arial" panose="020B0604020202020204" pitchFamily="34" charset="0"/>
              </a:rPr>
              <a:t> and made a $5,000 </a:t>
            </a:r>
            <a:r>
              <a:rPr lang="en-US" altLang="en-US">
                <a:latin typeface="Verdana" panose="020B0604030504040204" pitchFamily="34" charset="0"/>
                <a:cs typeface="Arial" panose="020B0604020202020204" pitchFamily="34" charset="0"/>
                <a:hlinkClick r:id="rId2"/>
              </a:rPr>
              <a:t>wager</a:t>
            </a:r>
            <a:r>
              <a:rPr lang="en-US" altLang="en-US">
                <a:latin typeface="Verdana" panose="020B0604030504040204" pitchFamily="34" charset="0"/>
                <a:cs typeface="Arial" panose="020B0604020202020204" pitchFamily="34" charset="0"/>
              </a:rPr>
              <a:t> on who would throw the best pitch (with the money going to charity).  ESPN’s SportsCenter was responsible for crowning the champion (Speith). </a:t>
            </a:r>
          </a:p>
        </p:txBody>
      </p:sp>
      <p:pic>
        <p:nvPicPr>
          <p:cNvPr id="38917" name="Picture 11" descr="39">
            <a:extLst>
              <a:ext uri="{FF2B5EF4-FFF2-40B4-BE49-F238E27FC236}">
                <a16:creationId xmlns:a16="http://schemas.microsoft.com/office/drawing/2014/main" id="{AB3F3EB4-8A5B-4772-97AD-E149928A1D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676400"/>
            <a:ext cx="358140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E7149743-6B31-44EA-A1E0-9DAC33A28146}"/>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7170" name="Rectangle 3">
            <a:extLst>
              <a:ext uri="{FF2B5EF4-FFF2-40B4-BE49-F238E27FC236}">
                <a16:creationId xmlns:a16="http://schemas.microsoft.com/office/drawing/2014/main" id="{4D60C5AA-44B5-4E9F-9206-D3994DBE9A9F}"/>
              </a:ext>
            </a:extLst>
          </p:cNvPr>
          <p:cNvSpPr>
            <a:spLocks noChangeArrowheads="1"/>
          </p:cNvSpPr>
          <p:nvPr/>
        </p:nvSpPr>
        <p:spPr bwMode="auto">
          <a:xfrm>
            <a:off x="762000" y="1752600"/>
            <a:ext cx="74914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Elements of game entertainment could include:</a:t>
            </a:r>
          </a:p>
          <a:p>
            <a:pPr algn="ctr" eaLnBrk="1" hangingPunct="1"/>
            <a:r>
              <a:rPr lang="en-US" altLang="en-US">
                <a:solidFill>
                  <a:srgbClr val="000099"/>
                </a:solidFill>
                <a:latin typeface="Verdana" panose="020B0604030504040204" pitchFamily="34" charset="0"/>
              </a:rPr>
              <a:t>	</a:t>
            </a:r>
          </a:p>
        </p:txBody>
      </p:sp>
      <p:sp>
        <p:nvSpPr>
          <p:cNvPr id="95236" name="Rectangle 4">
            <a:extLst>
              <a:ext uri="{FF2B5EF4-FFF2-40B4-BE49-F238E27FC236}">
                <a16:creationId xmlns:a16="http://schemas.microsoft.com/office/drawing/2014/main" id="{F6720428-056C-4CB1-80EE-7ED364BFE5BF}"/>
              </a:ext>
            </a:extLst>
          </p:cNvPr>
          <p:cNvSpPr>
            <a:spLocks noChangeArrowheads="1"/>
          </p:cNvSpPr>
          <p:nvPr/>
        </p:nvSpPr>
        <p:spPr bwMode="auto">
          <a:xfrm>
            <a:off x="1295400" y="2590800"/>
            <a:ext cx="72390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National Anthem &amp; Color Guard</a:t>
            </a:r>
          </a:p>
          <a:p>
            <a:pPr eaLnBrk="1" hangingPunct="1">
              <a:buFont typeface="Wingdings" panose="05000000000000000000" pitchFamily="2" charset="2"/>
              <a:buChar char="Ø"/>
            </a:pPr>
            <a:endParaRPr lang="en-US" altLang="en-US" sz="2800">
              <a:solidFill>
                <a:srgbClr val="0033CC"/>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Pre-Game Groups &amp; Activities</a:t>
            </a:r>
          </a:p>
        </p:txBody>
      </p:sp>
      <p:sp>
        <p:nvSpPr>
          <p:cNvPr id="7172" name="Line 5">
            <a:extLst>
              <a:ext uri="{FF2B5EF4-FFF2-40B4-BE49-F238E27FC236}">
                <a16:creationId xmlns:a16="http://schemas.microsoft.com/office/drawing/2014/main" id="{6AA6C51D-A78A-4AEE-BB93-2A5A66CB52A5}"/>
              </a:ext>
            </a:extLst>
          </p:cNvPr>
          <p:cNvSpPr>
            <a:spLocks noChangeShapeType="1"/>
          </p:cNvSpPr>
          <p:nvPr/>
        </p:nvSpPr>
        <p:spPr bwMode="auto">
          <a:xfrm flipV="1">
            <a:off x="457200" y="2362200"/>
            <a:ext cx="8153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173" name="Group 6">
            <a:extLst>
              <a:ext uri="{FF2B5EF4-FFF2-40B4-BE49-F238E27FC236}">
                <a16:creationId xmlns:a16="http://schemas.microsoft.com/office/drawing/2014/main" id="{D5E34640-B154-435A-A6D3-453454C0521C}"/>
              </a:ext>
            </a:extLst>
          </p:cNvPr>
          <p:cNvGrpSpPr>
            <a:grpSpLocks/>
          </p:cNvGrpSpPr>
          <p:nvPr/>
        </p:nvGrpSpPr>
        <p:grpSpPr bwMode="auto">
          <a:xfrm>
            <a:off x="0" y="0"/>
            <a:ext cx="9144000" cy="976313"/>
            <a:chOff x="0" y="0"/>
            <a:chExt cx="5760" cy="615"/>
          </a:xfrm>
        </p:grpSpPr>
        <p:sp>
          <p:nvSpPr>
            <p:cNvPr id="7177" name="Text Box 7">
              <a:extLst>
                <a:ext uri="{FF2B5EF4-FFF2-40B4-BE49-F238E27FC236}">
                  <a16:creationId xmlns:a16="http://schemas.microsoft.com/office/drawing/2014/main" id="{CC9508CB-8BF8-4417-80B2-D5DACA504CF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7178" name="Text Box 8">
              <a:extLst>
                <a:ext uri="{FF2B5EF4-FFF2-40B4-BE49-F238E27FC236}">
                  <a16:creationId xmlns:a16="http://schemas.microsoft.com/office/drawing/2014/main" id="{DA2F01A0-D88E-4CCE-A555-8D0F3F7F8706}"/>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7174" name="Text Box 9">
            <a:extLst>
              <a:ext uri="{FF2B5EF4-FFF2-40B4-BE49-F238E27FC236}">
                <a16:creationId xmlns:a16="http://schemas.microsoft.com/office/drawing/2014/main" id="{D4FBAB17-BFB4-4C44-B008-365B62067A3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5242" name="Picture 10" descr="LeToya%20performs%20the%20National%20Anthem">
            <a:extLst>
              <a:ext uri="{FF2B5EF4-FFF2-40B4-BE49-F238E27FC236}">
                <a16:creationId xmlns:a16="http://schemas.microsoft.com/office/drawing/2014/main" id="{267006E9-8669-41F2-866B-71671BAD34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343400"/>
            <a:ext cx="3200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4" name="Picture 12" descr="National%20anthem%20before%20Spurs%20game">
            <a:extLst>
              <a:ext uri="{FF2B5EF4-FFF2-40B4-BE49-F238E27FC236}">
                <a16:creationId xmlns:a16="http://schemas.microsoft.com/office/drawing/2014/main" id="{4E167B63-49A5-4598-81E8-00E5315EFC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2672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nodeType="afterEffect">
                                  <p:stCondLst>
                                    <p:cond delay="0"/>
                                  </p:stCondLst>
                                  <p:childTnLst>
                                    <p:set>
                                      <p:cBhvr>
                                        <p:cTn id="6" dur="1" fill="hold">
                                          <p:stCondLst>
                                            <p:cond delay="0"/>
                                          </p:stCondLst>
                                        </p:cTn>
                                        <p:tgtEl>
                                          <p:spTgt spid="95236">
                                            <p:txEl>
                                              <p:pRg st="0" end="0"/>
                                            </p:txEl>
                                          </p:spTgt>
                                        </p:tgtEl>
                                        <p:attrNameLst>
                                          <p:attrName>style.visibility</p:attrName>
                                        </p:attrNameLst>
                                      </p:cBhvr>
                                      <p:to>
                                        <p:strVal val="visible"/>
                                      </p:to>
                                    </p:set>
                                    <p:anim calcmode="lin" valueType="num">
                                      <p:cBhvr additive="base">
                                        <p:cTn id="7" dur="500" fill="hold"/>
                                        <p:tgtEl>
                                          <p:spTgt spid="952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5236">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7" presetClass="entr" presetSubtype="4" fill="hold" nodeType="afterEffect">
                                  <p:stCondLst>
                                    <p:cond delay="0"/>
                                  </p:stCondLst>
                                  <p:childTnLst>
                                    <p:set>
                                      <p:cBhvr>
                                        <p:cTn id="11" dur="1" fill="hold">
                                          <p:stCondLst>
                                            <p:cond delay="0"/>
                                          </p:stCondLst>
                                        </p:cTn>
                                        <p:tgtEl>
                                          <p:spTgt spid="95236">
                                            <p:txEl>
                                              <p:pRg st="2" end="2"/>
                                            </p:txEl>
                                          </p:spTgt>
                                        </p:tgtEl>
                                        <p:attrNameLst>
                                          <p:attrName>style.visibility</p:attrName>
                                        </p:attrNameLst>
                                      </p:cBhvr>
                                      <p:to>
                                        <p:strVal val="visible"/>
                                      </p:to>
                                    </p:set>
                                    <p:anim calcmode="lin" valueType="num">
                                      <p:cBhvr additive="base">
                                        <p:cTn id="12" dur="500" fill="hold"/>
                                        <p:tgtEl>
                                          <p:spTgt spid="95236">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5236">
                                            <p:txEl>
                                              <p:pRg st="2" end="2"/>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95242"/>
                                        </p:tgtEl>
                                        <p:attrNameLst>
                                          <p:attrName>style.visibility</p:attrName>
                                        </p:attrNameLst>
                                      </p:cBhvr>
                                      <p:to>
                                        <p:strVal val="visible"/>
                                      </p:to>
                                    </p:set>
                                    <p:animEffect transition="in" filter="dissolve">
                                      <p:cBhvr>
                                        <p:cTn id="17" dur="500"/>
                                        <p:tgtEl>
                                          <p:spTgt spid="95242"/>
                                        </p:tgtEl>
                                      </p:cBhvr>
                                    </p:animEffect>
                                  </p:childTnLst>
                                </p:cTn>
                              </p:par>
                              <p:par>
                                <p:cTn id="18" presetID="9" presetClass="entr" presetSubtype="0" fill="hold" nodeType="withEffect">
                                  <p:stCondLst>
                                    <p:cond delay="0"/>
                                  </p:stCondLst>
                                  <p:childTnLst>
                                    <p:set>
                                      <p:cBhvr>
                                        <p:cTn id="19" dur="1" fill="hold">
                                          <p:stCondLst>
                                            <p:cond delay="0"/>
                                          </p:stCondLst>
                                        </p:cTn>
                                        <p:tgtEl>
                                          <p:spTgt spid="95244"/>
                                        </p:tgtEl>
                                        <p:attrNameLst>
                                          <p:attrName>style.visibility</p:attrName>
                                        </p:attrNameLst>
                                      </p:cBhvr>
                                      <p:to>
                                        <p:strVal val="visible"/>
                                      </p:to>
                                    </p:set>
                                    <p:animEffect transition="in" filter="dissolve">
                                      <p:cBhvr>
                                        <p:cTn id="20" dur="500"/>
                                        <p:tgtEl>
                                          <p:spTgt spid="95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a:extLst>
              <a:ext uri="{FF2B5EF4-FFF2-40B4-BE49-F238E27FC236}">
                <a16:creationId xmlns:a16="http://schemas.microsoft.com/office/drawing/2014/main" id="{2BA90189-33FF-4B87-9A87-CC3A43AAD65B}"/>
              </a:ext>
            </a:extLst>
          </p:cNvPr>
          <p:cNvSpPr>
            <a:spLocks noChangeArrowheads="1"/>
          </p:cNvSpPr>
          <p:nvPr/>
        </p:nvSpPr>
        <p:spPr bwMode="auto">
          <a:xfrm>
            <a:off x="457200" y="828298"/>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dirty="0">
                <a:solidFill>
                  <a:schemeClr val="tx2"/>
                </a:solidFill>
                <a:latin typeface="Verdana" panose="020B0604030504040204" pitchFamily="34" charset="0"/>
              </a:rPr>
              <a:t>Traditions</a:t>
            </a:r>
          </a:p>
        </p:txBody>
      </p:sp>
      <p:grpSp>
        <p:nvGrpSpPr>
          <p:cNvPr id="38914" name="Group 6">
            <a:extLst>
              <a:ext uri="{FF2B5EF4-FFF2-40B4-BE49-F238E27FC236}">
                <a16:creationId xmlns:a16="http://schemas.microsoft.com/office/drawing/2014/main" id="{97D6C060-0FE2-4F18-8232-EF7F3E8EFEC3}"/>
              </a:ext>
            </a:extLst>
          </p:cNvPr>
          <p:cNvGrpSpPr>
            <a:grpSpLocks/>
          </p:cNvGrpSpPr>
          <p:nvPr/>
        </p:nvGrpSpPr>
        <p:grpSpPr bwMode="auto">
          <a:xfrm>
            <a:off x="0" y="0"/>
            <a:ext cx="9144000" cy="976313"/>
            <a:chOff x="0" y="0"/>
            <a:chExt cx="5760" cy="615"/>
          </a:xfrm>
        </p:grpSpPr>
        <p:sp>
          <p:nvSpPr>
            <p:cNvPr id="38918" name="Text Box 7">
              <a:extLst>
                <a:ext uri="{FF2B5EF4-FFF2-40B4-BE49-F238E27FC236}">
                  <a16:creationId xmlns:a16="http://schemas.microsoft.com/office/drawing/2014/main" id="{65019DCC-CA77-4595-B428-3127F83A2C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8919" name="Text Box 8">
              <a:extLst>
                <a:ext uri="{FF2B5EF4-FFF2-40B4-BE49-F238E27FC236}">
                  <a16:creationId xmlns:a16="http://schemas.microsoft.com/office/drawing/2014/main" id="{2B24672F-553F-4235-8999-31B8BC019344}"/>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8915" name="Text Box 9">
            <a:extLst>
              <a:ext uri="{FF2B5EF4-FFF2-40B4-BE49-F238E27FC236}">
                <a16:creationId xmlns:a16="http://schemas.microsoft.com/office/drawing/2014/main" id="{D3C0B1BB-0D09-47EB-B70B-5A96542A1A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5" name="Text Box 7">
            <a:extLst>
              <a:ext uri="{FF2B5EF4-FFF2-40B4-BE49-F238E27FC236}">
                <a16:creationId xmlns:a16="http://schemas.microsoft.com/office/drawing/2014/main" id="{B4C233DF-DA5B-4302-8B0B-44DA110D1748}"/>
              </a:ext>
            </a:extLst>
          </p:cNvPr>
          <p:cNvSpPr txBox="1">
            <a:spLocks noChangeArrowheads="1"/>
          </p:cNvSpPr>
          <p:nvPr/>
        </p:nvSpPr>
        <p:spPr bwMode="auto">
          <a:xfrm>
            <a:off x="457200" y="1881346"/>
            <a:ext cx="8229600" cy="1323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latin typeface="Verdana" panose="020B0604030504040204" pitchFamily="34" charset="0"/>
                <a:cs typeface="Arial" panose="020B0604020202020204" pitchFamily="34" charset="0"/>
              </a:rPr>
              <a:t>In 2020, the Washington Nationals brought Dr. Anthony </a:t>
            </a:r>
            <a:r>
              <a:rPr lang="en-US" altLang="en-US" sz="2000" dirty="0" err="1">
                <a:latin typeface="Verdana" panose="020B0604030504040204" pitchFamily="34" charset="0"/>
                <a:cs typeface="Arial" panose="020B0604020202020204" pitchFamily="34" charset="0"/>
              </a:rPr>
              <a:t>Fauci</a:t>
            </a:r>
            <a:r>
              <a:rPr lang="en-US" altLang="en-US" sz="2000" dirty="0">
                <a:latin typeface="Verdana" panose="020B0604030504040204" pitchFamily="34" charset="0"/>
                <a:cs typeface="Arial" panose="020B0604020202020204" pitchFamily="34" charset="0"/>
              </a:rPr>
              <a:t> to the ballpark to throw the first pitch to celebrate the start of the new Major League Baseball season in one of the first MLB games without fans</a:t>
            </a:r>
          </a:p>
        </p:txBody>
      </p:sp>
      <p:pic>
        <p:nvPicPr>
          <p:cNvPr id="4098" name="Picture 2" descr="Dr. Fauci Threw A Terrible Opening Pitch And It's Actually Pretty ...">
            <a:extLst>
              <a:ext uri="{FF2B5EF4-FFF2-40B4-BE49-F238E27FC236}">
                <a16:creationId xmlns:a16="http://schemas.microsoft.com/office/drawing/2014/main" id="{587CA4B0-8D05-44CE-98ED-E692052848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700" y="3627815"/>
            <a:ext cx="4038600" cy="269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6926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8">
            <a:extLst>
              <a:ext uri="{FF2B5EF4-FFF2-40B4-BE49-F238E27FC236}">
                <a16:creationId xmlns:a16="http://schemas.microsoft.com/office/drawing/2014/main" id="{ED607B98-BA57-4CDF-8DF2-2D2F451A4206}"/>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endParaRPr lang="en-US" altLang="en-US" sz="1800"/>
          </a:p>
        </p:txBody>
      </p:sp>
      <p:grpSp>
        <p:nvGrpSpPr>
          <p:cNvPr id="39938" name="Group 9">
            <a:extLst>
              <a:ext uri="{FF2B5EF4-FFF2-40B4-BE49-F238E27FC236}">
                <a16:creationId xmlns:a16="http://schemas.microsoft.com/office/drawing/2014/main" id="{BEA64B19-9017-4514-80B8-388FEC761DA3}"/>
              </a:ext>
            </a:extLst>
          </p:cNvPr>
          <p:cNvGrpSpPr>
            <a:grpSpLocks/>
          </p:cNvGrpSpPr>
          <p:nvPr/>
        </p:nvGrpSpPr>
        <p:grpSpPr bwMode="auto">
          <a:xfrm>
            <a:off x="0" y="0"/>
            <a:ext cx="9144000" cy="976313"/>
            <a:chOff x="0" y="0"/>
            <a:chExt cx="5760" cy="615"/>
          </a:xfrm>
        </p:grpSpPr>
        <p:sp>
          <p:nvSpPr>
            <p:cNvPr id="39940" name="Text Box 10">
              <a:extLst>
                <a:ext uri="{FF2B5EF4-FFF2-40B4-BE49-F238E27FC236}">
                  <a16:creationId xmlns:a16="http://schemas.microsoft.com/office/drawing/2014/main" id="{A7E75A60-E3E3-4C9A-BFBD-A2EAF51E600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39941" name="Text Box 11">
              <a:extLst>
                <a:ext uri="{FF2B5EF4-FFF2-40B4-BE49-F238E27FC236}">
                  <a16:creationId xmlns:a16="http://schemas.microsoft.com/office/drawing/2014/main" id="{81958C74-0229-44E0-9567-360BB58BB253}"/>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39939" name="Text Box 12">
            <a:extLst>
              <a:ext uri="{FF2B5EF4-FFF2-40B4-BE49-F238E27FC236}">
                <a16:creationId xmlns:a16="http://schemas.microsoft.com/office/drawing/2014/main" id="{6416D1DA-9E1E-4841-ABE4-366C736A0D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a:extLst>
              <a:ext uri="{FF2B5EF4-FFF2-40B4-BE49-F238E27FC236}">
                <a16:creationId xmlns:a16="http://schemas.microsoft.com/office/drawing/2014/main" id="{736B442B-2035-4063-826B-90D2E84FD77A}"/>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Game Operations &amp; Entertainment</a:t>
            </a:r>
          </a:p>
        </p:txBody>
      </p:sp>
      <p:sp>
        <p:nvSpPr>
          <p:cNvPr id="40962" name="Text Box 3">
            <a:extLst>
              <a:ext uri="{FF2B5EF4-FFF2-40B4-BE49-F238E27FC236}">
                <a16:creationId xmlns:a16="http://schemas.microsoft.com/office/drawing/2014/main" id="{49482CA9-9ED5-42D2-BA54-D2DE46192747}"/>
              </a:ext>
            </a:extLst>
          </p:cNvPr>
          <p:cNvSpPr txBox="1">
            <a:spLocks noChangeArrowheads="1"/>
          </p:cNvSpPr>
          <p:nvPr/>
        </p:nvSpPr>
        <p:spPr bwMode="auto">
          <a:xfrm>
            <a:off x="0" y="381000"/>
            <a:ext cx="6553200" cy="10160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10.2 REVIEW (ANSWERS)</a:t>
            </a:r>
          </a:p>
          <a:p>
            <a:pPr eaLnBrk="1" hangingPunct="1">
              <a:spcBef>
                <a:spcPct val="50000"/>
              </a:spcBef>
            </a:pPr>
            <a:endParaRPr lang="en-US" altLang="en-US">
              <a:latin typeface="Arial Black" panose="020B0A04020102020204" pitchFamily="34" charset="0"/>
            </a:endParaRPr>
          </a:p>
        </p:txBody>
      </p:sp>
      <p:sp>
        <p:nvSpPr>
          <p:cNvPr id="40963" name="Rectangle 4">
            <a:hlinkClick r:id="rId2" action="ppaction://hlinksldjump"/>
            <a:extLst>
              <a:ext uri="{FF2B5EF4-FFF2-40B4-BE49-F238E27FC236}">
                <a16:creationId xmlns:a16="http://schemas.microsoft.com/office/drawing/2014/main" id="{08C3A586-49AF-42B4-82E1-A4E29FA30123}"/>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5477" name="Text Box 5">
            <a:extLst>
              <a:ext uri="{FF2B5EF4-FFF2-40B4-BE49-F238E27FC236}">
                <a16:creationId xmlns:a16="http://schemas.microsoft.com/office/drawing/2014/main" id="{8F438985-AD29-4514-A19F-3351B44D5793}"/>
              </a:ext>
            </a:extLst>
          </p:cNvPr>
          <p:cNvSpPr txBox="1">
            <a:spLocks noChangeArrowheads="1"/>
          </p:cNvSpPr>
          <p:nvPr/>
        </p:nvSpPr>
        <p:spPr bwMode="auto">
          <a:xfrm>
            <a:off x="1524000" y="1219200"/>
            <a:ext cx="7086600" cy="544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b="1">
                <a:latin typeface="Verdana" panose="020B0604030504040204" pitchFamily="34" charset="0"/>
              </a:rPr>
              <a:t>   </a:t>
            </a:r>
            <a:r>
              <a:rPr lang="en-US" altLang="en-US">
                <a:latin typeface="Verdana" panose="020B0604030504040204" pitchFamily="34" charset="0"/>
              </a:rPr>
              <a:t>1)  	Define the term game operations</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Refers to the planning, organization 	and execution of game production, 	presentation, entertainment and 	promotion</a:t>
            </a:r>
          </a:p>
          <a:p>
            <a:pPr eaLnBrk="1" hangingPunct="1">
              <a:spcBef>
                <a:spcPct val="50000"/>
              </a:spcBef>
            </a:pPr>
            <a:r>
              <a:rPr lang="en-US" altLang="en-US">
                <a:latin typeface="Verdana" panose="020B0604030504040204" pitchFamily="34" charset="0"/>
              </a:rPr>
              <a:t>   2)  	Identify five elements of game 	entertainment</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Game entertainment could include a 	number of activities, including the 	National Anthem, pre-game groups, 	half-time entertainment, game 	promotions, dance and stunt teams, 	mascots, blimps etc.	</a:t>
            </a:r>
          </a:p>
        </p:txBody>
      </p:sp>
      <p:sp>
        <p:nvSpPr>
          <p:cNvPr id="40965" name="Text Box 6">
            <a:extLst>
              <a:ext uri="{FF2B5EF4-FFF2-40B4-BE49-F238E27FC236}">
                <a16:creationId xmlns:a16="http://schemas.microsoft.com/office/drawing/2014/main" id="{333A39BD-1888-427E-8932-2F97B5BB772E}"/>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5477">
                                            <p:txEl>
                                              <p:pRg st="0" end="0"/>
                                            </p:txEl>
                                          </p:spTgt>
                                        </p:tgtEl>
                                        <p:attrNameLst>
                                          <p:attrName>style.visibility</p:attrName>
                                        </p:attrNameLst>
                                      </p:cBhvr>
                                      <p:to>
                                        <p:strVal val="visible"/>
                                      </p:to>
                                    </p:set>
                                    <p:anim calcmode="lin" valueType="num">
                                      <p:cBhvr additive="base">
                                        <p:cTn id="7" dur="500" fill="hold"/>
                                        <p:tgtEl>
                                          <p:spTgt spid="10547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547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05477">
                                            <p:txEl>
                                              <p:pRg st="1" end="1"/>
                                            </p:txEl>
                                          </p:spTgt>
                                        </p:tgtEl>
                                        <p:attrNameLst>
                                          <p:attrName>style.visibility</p:attrName>
                                        </p:attrNameLst>
                                      </p:cBhvr>
                                      <p:to>
                                        <p:strVal val="visible"/>
                                      </p:to>
                                    </p:set>
                                    <p:anim calcmode="lin" valueType="num">
                                      <p:cBhvr additive="base">
                                        <p:cTn id="13" dur="500" fill="hold"/>
                                        <p:tgtEl>
                                          <p:spTgt spid="10547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5477">
                                            <p:txEl>
                                              <p:pRg st="1" end="1"/>
                                            </p:txEl>
                                          </p:spTgt>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nodeType="afterEffect">
                                  <p:stCondLst>
                                    <p:cond delay="0"/>
                                  </p:stCondLst>
                                  <p:childTnLst>
                                    <p:set>
                                      <p:cBhvr>
                                        <p:cTn id="17" dur="1" fill="hold">
                                          <p:stCondLst>
                                            <p:cond delay="0"/>
                                          </p:stCondLst>
                                        </p:cTn>
                                        <p:tgtEl>
                                          <p:spTgt spid="105477">
                                            <p:txEl>
                                              <p:pRg st="2" end="2"/>
                                            </p:txEl>
                                          </p:spTgt>
                                        </p:tgtEl>
                                        <p:attrNameLst>
                                          <p:attrName>style.visibility</p:attrName>
                                        </p:attrNameLst>
                                      </p:cBhvr>
                                      <p:to>
                                        <p:strVal val="visible"/>
                                      </p:to>
                                    </p:set>
                                    <p:anim calcmode="lin" valueType="num">
                                      <p:cBhvr additive="base">
                                        <p:cTn id="18" dur="500" fill="hold"/>
                                        <p:tgtEl>
                                          <p:spTgt spid="105477">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0547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105477">
                                            <p:txEl>
                                              <p:pRg st="3" end="3"/>
                                            </p:txEl>
                                          </p:spTgt>
                                        </p:tgtEl>
                                        <p:attrNameLst>
                                          <p:attrName>style.visibility</p:attrName>
                                        </p:attrNameLst>
                                      </p:cBhvr>
                                      <p:to>
                                        <p:strVal val="visible"/>
                                      </p:to>
                                    </p:set>
                                    <p:anim calcmode="lin" valueType="num">
                                      <p:cBhvr additive="base">
                                        <p:cTn id="24" dur="500" fill="hold"/>
                                        <p:tgtEl>
                                          <p:spTgt spid="105477">
                                            <p:txEl>
                                              <p:pRg st="3" end="3"/>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0547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2">
            <a:extLst>
              <a:ext uri="{FF2B5EF4-FFF2-40B4-BE49-F238E27FC236}">
                <a16:creationId xmlns:a16="http://schemas.microsoft.com/office/drawing/2014/main" id="{7B447E72-E154-4190-A26D-6BD05B7F6BF4}"/>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Game Operations &amp; Entertainment</a:t>
            </a:r>
          </a:p>
        </p:txBody>
      </p:sp>
      <p:sp>
        <p:nvSpPr>
          <p:cNvPr id="41986" name="Text Box 3">
            <a:extLst>
              <a:ext uri="{FF2B5EF4-FFF2-40B4-BE49-F238E27FC236}">
                <a16:creationId xmlns:a16="http://schemas.microsoft.com/office/drawing/2014/main" id="{C0931174-A214-4995-805E-76960941749F}"/>
              </a:ext>
            </a:extLst>
          </p:cNvPr>
          <p:cNvSpPr txBox="1">
            <a:spLocks noChangeArrowheads="1"/>
          </p:cNvSpPr>
          <p:nvPr/>
        </p:nvSpPr>
        <p:spPr bwMode="auto">
          <a:xfrm>
            <a:off x="0" y="381000"/>
            <a:ext cx="6553200" cy="10160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10.2 REVIEW (ANSWERS)</a:t>
            </a:r>
          </a:p>
          <a:p>
            <a:pPr eaLnBrk="1" hangingPunct="1">
              <a:spcBef>
                <a:spcPct val="50000"/>
              </a:spcBef>
            </a:pPr>
            <a:endParaRPr lang="en-US" altLang="en-US">
              <a:latin typeface="Arial Black" panose="020B0A04020102020204" pitchFamily="34" charset="0"/>
            </a:endParaRPr>
          </a:p>
        </p:txBody>
      </p:sp>
      <p:sp>
        <p:nvSpPr>
          <p:cNvPr id="41987" name="Rectangle 4">
            <a:hlinkClick r:id="rId2" action="ppaction://hlinksldjump"/>
            <a:extLst>
              <a:ext uri="{FF2B5EF4-FFF2-40B4-BE49-F238E27FC236}">
                <a16:creationId xmlns:a16="http://schemas.microsoft.com/office/drawing/2014/main" id="{4EF3E79A-607A-4756-960D-916121CB7391}"/>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6501" name="Text Box 5">
            <a:extLst>
              <a:ext uri="{FF2B5EF4-FFF2-40B4-BE49-F238E27FC236}">
                <a16:creationId xmlns:a16="http://schemas.microsoft.com/office/drawing/2014/main" id="{69ABF6B5-10F9-49AB-9F0E-F8989060F802}"/>
              </a:ext>
            </a:extLst>
          </p:cNvPr>
          <p:cNvSpPr txBox="1">
            <a:spLocks noChangeArrowheads="1"/>
          </p:cNvSpPr>
          <p:nvPr/>
        </p:nvSpPr>
        <p:spPr bwMode="auto">
          <a:xfrm>
            <a:off x="1524000" y="1371600"/>
            <a:ext cx="71628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   3)  	Explain what is meant by “game 	attractiveness” and how it influences 	game attendance </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Game attractiveness refers to the 	planning, organization and 	execution 	of game production, presentation, 	entertainment and promotion.  It can 	influence game attendance primarily 	because it adds entertainment value to 	the event itself.</a:t>
            </a:r>
            <a:endParaRPr lang="en-US" altLang="en-US">
              <a:latin typeface="Verdana" panose="020B0604030504040204" pitchFamily="34" charset="0"/>
            </a:endParaRPr>
          </a:p>
        </p:txBody>
      </p:sp>
      <p:sp>
        <p:nvSpPr>
          <p:cNvPr id="41989" name="Text Box 6">
            <a:extLst>
              <a:ext uri="{FF2B5EF4-FFF2-40B4-BE49-F238E27FC236}">
                <a16:creationId xmlns:a16="http://schemas.microsoft.com/office/drawing/2014/main" id="{D941D0AD-9C1B-445F-AF78-264BEECBCA1E}"/>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6501">
                                            <p:txEl>
                                              <p:pRg st="0" end="0"/>
                                            </p:txEl>
                                          </p:spTgt>
                                        </p:tgtEl>
                                        <p:attrNameLst>
                                          <p:attrName>style.visibility</p:attrName>
                                        </p:attrNameLst>
                                      </p:cBhvr>
                                      <p:to>
                                        <p:strVal val="visible"/>
                                      </p:to>
                                    </p:set>
                                    <p:anim calcmode="lin" valueType="num">
                                      <p:cBhvr additive="base">
                                        <p:cTn id="7" dur="500" fill="hold"/>
                                        <p:tgtEl>
                                          <p:spTgt spid="10650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650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06501">
                                            <p:txEl>
                                              <p:pRg st="1" end="1"/>
                                            </p:txEl>
                                          </p:spTgt>
                                        </p:tgtEl>
                                        <p:attrNameLst>
                                          <p:attrName>style.visibility</p:attrName>
                                        </p:attrNameLst>
                                      </p:cBhvr>
                                      <p:to>
                                        <p:strVal val="visible"/>
                                      </p:to>
                                    </p:set>
                                    <p:anim calcmode="lin" valueType="num">
                                      <p:cBhvr additive="base">
                                        <p:cTn id="13" dur="500" fill="hold"/>
                                        <p:tgtEl>
                                          <p:spTgt spid="10650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650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a:extLst>
              <a:ext uri="{FF2B5EF4-FFF2-40B4-BE49-F238E27FC236}">
                <a16:creationId xmlns:a16="http://schemas.microsoft.com/office/drawing/2014/main" id="{42A976A8-FD6C-40C1-9BF7-BDAD4B195290}"/>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Game Operations &amp; Entertainment</a:t>
            </a:r>
          </a:p>
        </p:txBody>
      </p:sp>
      <p:sp>
        <p:nvSpPr>
          <p:cNvPr id="43010" name="Text Box 3">
            <a:extLst>
              <a:ext uri="{FF2B5EF4-FFF2-40B4-BE49-F238E27FC236}">
                <a16:creationId xmlns:a16="http://schemas.microsoft.com/office/drawing/2014/main" id="{0D96DD10-FFF2-431A-A760-13381EC7CBBB}"/>
              </a:ext>
            </a:extLst>
          </p:cNvPr>
          <p:cNvSpPr txBox="1">
            <a:spLocks noChangeArrowheads="1"/>
          </p:cNvSpPr>
          <p:nvPr/>
        </p:nvSpPr>
        <p:spPr bwMode="auto">
          <a:xfrm>
            <a:off x="0" y="381000"/>
            <a:ext cx="6553200" cy="10160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10.2 REVIEW (ANSWERS)</a:t>
            </a:r>
          </a:p>
          <a:p>
            <a:pPr eaLnBrk="1" hangingPunct="1">
              <a:spcBef>
                <a:spcPct val="50000"/>
              </a:spcBef>
            </a:pPr>
            <a:endParaRPr lang="en-US" altLang="en-US">
              <a:latin typeface="Arial Black" panose="020B0A04020102020204" pitchFamily="34" charset="0"/>
            </a:endParaRPr>
          </a:p>
        </p:txBody>
      </p:sp>
      <p:sp>
        <p:nvSpPr>
          <p:cNvPr id="43011" name="Rectangle 4">
            <a:hlinkClick r:id="rId2" action="ppaction://hlinksldjump"/>
            <a:extLst>
              <a:ext uri="{FF2B5EF4-FFF2-40B4-BE49-F238E27FC236}">
                <a16:creationId xmlns:a16="http://schemas.microsoft.com/office/drawing/2014/main" id="{885267B1-AA4D-4C2D-BF24-DCC2DA27A982}"/>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7525" name="Text Box 5">
            <a:extLst>
              <a:ext uri="{FF2B5EF4-FFF2-40B4-BE49-F238E27FC236}">
                <a16:creationId xmlns:a16="http://schemas.microsoft.com/office/drawing/2014/main" id="{76FAF55A-0D09-4F12-B661-D5C52E00C287}"/>
              </a:ext>
            </a:extLst>
          </p:cNvPr>
          <p:cNvSpPr txBox="1">
            <a:spLocks noChangeArrowheads="1"/>
          </p:cNvSpPr>
          <p:nvPr/>
        </p:nvSpPr>
        <p:spPr bwMode="auto">
          <a:xfrm>
            <a:off x="1524000" y="1371600"/>
            <a:ext cx="6781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   4)  	Explain why game operations are 	important to a sports organization</a:t>
            </a:r>
          </a:p>
          <a:p>
            <a:pPr eaLnBrk="1" hangingPunct="1">
              <a:spcBef>
                <a:spcPct val="50000"/>
              </a:spcBef>
            </a:pPr>
            <a:r>
              <a:rPr lang="en-US" altLang="en-US">
                <a:latin typeface="Verdana" panose="020B0604030504040204" pitchFamily="34" charset="0"/>
              </a:rPr>
              <a:t>	</a:t>
            </a:r>
            <a:r>
              <a:rPr lang="en-US" altLang="en-US">
                <a:solidFill>
                  <a:srgbClr val="FF0000"/>
                </a:solidFill>
                <a:latin typeface="Verdana" panose="020B0604030504040204" pitchFamily="34" charset="0"/>
              </a:rPr>
              <a:t>Successful game operations can help 	the organization achieve its goals by 	helping to drive ticket sales, 	increasing sponsorship sales 	opportunities, generating publicity, 	assisting customer service efforts 	while enhancing the overall event 	experience, regardless of the game’s 	outcome.  Game operations also 	provide game attractiveness.</a:t>
            </a:r>
            <a:endParaRPr lang="en-US" altLang="en-US">
              <a:latin typeface="Verdana" panose="020B0604030504040204" pitchFamily="34" charset="0"/>
            </a:endParaRPr>
          </a:p>
        </p:txBody>
      </p:sp>
      <p:sp>
        <p:nvSpPr>
          <p:cNvPr id="43013" name="Text Box 6">
            <a:extLst>
              <a:ext uri="{FF2B5EF4-FFF2-40B4-BE49-F238E27FC236}">
                <a16:creationId xmlns:a16="http://schemas.microsoft.com/office/drawing/2014/main" id="{C7A6CF88-1ABF-49FA-8283-89C8A3B20DA5}"/>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7525">
                                            <p:txEl>
                                              <p:pRg st="0" end="0"/>
                                            </p:txEl>
                                          </p:spTgt>
                                        </p:tgtEl>
                                        <p:attrNameLst>
                                          <p:attrName>style.visibility</p:attrName>
                                        </p:attrNameLst>
                                      </p:cBhvr>
                                      <p:to>
                                        <p:strVal val="visible"/>
                                      </p:to>
                                    </p:set>
                                    <p:anim calcmode="lin" valueType="num">
                                      <p:cBhvr additive="base">
                                        <p:cTn id="7" dur="500" fill="hold"/>
                                        <p:tgtEl>
                                          <p:spTgt spid="10752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752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07525">
                                            <p:txEl>
                                              <p:pRg st="1" end="1"/>
                                            </p:txEl>
                                          </p:spTgt>
                                        </p:tgtEl>
                                        <p:attrNameLst>
                                          <p:attrName>style.visibility</p:attrName>
                                        </p:attrNameLst>
                                      </p:cBhvr>
                                      <p:to>
                                        <p:strVal val="visible"/>
                                      </p:to>
                                    </p:set>
                                    <p:anim calcmode="lin" valueType="num">
                                      <p:cBhvr additive="base">
                                        <p:cTn id="13" dur="500" fill="hold"/>
                                        <p:tgtEl>
                                          <p:spTgt spid="10752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752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a:extLst>
              <a:ext uri="{FF2B5EF4-FFF2-40B4-BE49-F238E27FC236}">
                <a16:creationId xmlns:a16="http://schemas.microsoft.com/office/drawing/2014/main" id="{1C0AE58F-2088-4F2E-B882-E018D6065862}"/>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8194" name="Rectangle 6">
            <a:extLst>
              <a:ext uri="{FF2B5EF4-FFF2-40B4-BE49-F238E27FC236}">
                <a16:creationId xmlns:a16="http://schemas.microsoft.com/office/drawing/2014/main" id="{7EF47781-A426-407C-99DC-1BF766CBCCA4}"/>
              </a:ext>
            </a:extLst>
          </p:cNvPr>
          <p:cNvSpPr>
            <a:spLocks noChangeArrowheads="1"/>
          </p:cNvSpPr>
          <p:nvPr/>
        </p:nvSpPr>
        <p:spPr bwMode="auto">
          <a:xfrm>
            <a:off x="762000" y="1752600"/>
            <a:ext cx="74914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Elements of game entertainment could include:</a:t>
            </a:r>
          </a:p>
          <a:p>
            <a:pPr algn="ctr" eaLnBrk="1" hangingPunct="1"/>
            <a:r>
              <a:rPr lang="en-US" altLang="en-US">
                <a:solidFill>
                  <a:srgbClr val="000099"/>
                </a:solidFill>
                <a:latin typeface="Verdana" panose="020B0604030504040204" pitchFamily="34" charset="0"/>
              </a:rPr>
              <a:t>	</a:t>
            </a:r>
          </a:p>
        </p:txBody>
      </p:sp>
      <p:sp>
        <p:nvSpPr>
          <p:cNvPr id="59400" name="Rectangle 8">
            <a:extLst>
              <a:ext uri="{FF2B5EF4-FFF2-40B4-BE49-F238E27FC236}">
                <a16:creationId xmlns:a16="http://schemas.microsoft.com/office/drawing/2014/main" id="{3FEA6770-479D-48D0-B00B-BF85F54082DA}"/>
              </a:ext>
            </a:extLst>
          </p:cNvPr>
          <p:cNvSpPr>
            <a:spLocks noChangeArrowheads="1"/>
          </p:cNvSpPr>
          <p:nvPr/>
        </p:nvSpPr>
        <p:spPr bwMode="auto">
          <a:xfrm>
            <a:off x="2057400" y="2667000"/>
            <a:ext cx="54102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Half Time Entertainment</a:t>
            </a:r>
          </a:p>
          <a:p>
            <a:pPr eaLnBrk="1" hangingPunct="1">
              <a:buFont typeface="Wingdings" panose="05000000000000000000" pitchFamily="2" charset="2"/>
              <a:buChar char="Ø"/>
            </a:pPr>
            <a:endParaRPr lang="en-US" altLang="en-US" sz="2800">
              <a:solidFill>
                <a:srgbClr val="0033CC"/>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Execution of Promotions</a:t>
            </a:r>
          </a:p>
        </p:txBody>
      </p:sp>
      <p:sp>
        <p:nvSpPr>
          <p:cNvPr id="8196" name="Line 9">
            <a:extLst>
              <a:ext uri="{FF2B5EF4-FFF2-40B4-BE49-F238E27FC236}">
                <a16:creationId xmlns:a16="http://schemas.microsoft.com/office/drawing/2014/main" id="{F7EDC20C-90F0-4479-B113-81C8BE4DEBC0}"/>
              </a:ext>
            </a:extLst>
          </p:cNvPr>
          <p:cNvSpPr>
            <a:spLocks noChangeShapeType="1"/>
          </p:cNvSpPr>
          <p:nvPr/>
        </p:nvSpPr>
        <p:spPr bwMode="auto">
          <a:xfrm flipV="1">
            <a:off x="457200" y="2362200"/>
            <a:ext cx="8153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8197" name="Group 10">
            <a:extLst>
              <a:ext uri="{FF2B5EF4-FFF2-40B4-BE49-F238E27FC236}">
                <a16:creationId xmlns:a16="http://schemas.microsoft.com/office/drawing/2014/main" id="{922583D5-5A06-490E-B850-B67CCF7AF3D2}"/>
              </a:ext>
            </a:extLst>
          </p:cNvPr>
          <p:cNvGrpSpPr>
            <a:grpSpLocks/>
          </p:cNvGrpSpPr>
          <p:nvPr/>
        </p:nvGrpSpPr>
        <p:grpSpPr bwMode="auto">
          <a:xfrm>
            <a:off x="0" y="0"/>
            <a:ext cx="9144000" cy="976313"/>
            <a:chOff x="0" y="0"/>
            <a:chExt cx="5760" cy="615"/>
          </a:xfrm>
        </p:grpSpPr>
        <p:sp>
          <p:nvSpPr>
            <p:cNvPr id="8202" name="Text Box 11">
              <a:extLst>
                <a:ext uri="{FF2B5EF4-FFF2-40B4-BE49-F238E27FC236}">
                  <a16:creationId xmlns:a16="http://schemas.microsoft.com/office/drawing/2014/main" id="{C5DA5CFF-1800-433E-958C-074BA682835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8203" name="Text Box 12">
              <a:extLst>
                <a:ext uri="{FF2B5EF4-FFF2-40B4-BE49-F238E27FC236}">
                  <a16:creationId xmlns:a16="http://schemas.microsoft.com/office/drawing/2014/main" id="{FB2B1D68-D41C-4675-81AF-27DB3102BCF3}"/>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8198" name="Text Box 13">
            <a:extLst>
              <a:ext uri="{FF2B5EF4-FFF2-40B4-BE49-F238E27FC236}">
                <a16:creationId xmlns:a16="http://schemas.microsoft.com/office/drawing/2014/main" id="{3BEC12A0-99E0-4BAA-B5BD-807E6C6F45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59411" name="Picture 19" descr="Soccer_Sack%20race">
            <a:extLst>
              <a:ext uri="{FF2B5EF4-FFF2-40B4-BE49-F238E27FC236}">
                <a16:creationId xmlns:a16="http://schemas.microsoft.com/office/drawing/2014/main" id="{985478AD-32DE-4C3E-9ECF-240FBDA641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648200"/>
            <a:ext cx="137160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3" name="Picture 21" descr="promotion2-250">
            <a:extLst>
              <a:ext uri="{FF2B5EF4-FFF2-40B4-BE49-F238E27FC236}">
                <a16:creationId xmlns:a16="http://schemas.microsoft.com/office/drawing/2014/main" id="{609E0727-909E-4C3F-A879-E18EA1EBC1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800600"/>
            <a:ext cx="2381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7" name="Picture 25" descr="stadiumgame7">
            <a:extLst>
              <a:ext uri="{FF2B5EF4-FFF2-40B4-BE49-F238E27FC236}">
                <a16:creationId xmlns:a16="http://schemas.microsoft.com/office/drawing/2014/main" id="{7C20D9F3-2414-4E65-9972-4CE1678A8F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4572000"/>
            <a:ext cx="2133600"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nodeType="afterEffect">
                                  <p:stCondLst>
                                    <p:cond delay="0"/>
                                  </p:stCondLst>
                                  <p:childTnLst>
                                    <p:set>
                                      <p:cBhvr>
                                        <p:cTn id="6" dur="1" fill="hold">
                                          <p:stCondLst>
                                            <p:cond delay="0"/>
                                          </p:stCondLst>
                                        </p:cTn>
                                        <p:tgtEl>
                                          <p:spTgt spid="59400">
                                            <p:txEl>
                                              <p:pRg st="0" end="0"/>
                                            </p:txEl>
                                          </p:spTgt>
                                        </p:tgtEl>
                                        <p:attrNameLst>
                                          <p:attrName>style.visibility</p:attrName>
                                        </p:attrNameLst>
                                      </p:cBhvr>
                                      <p:to>
                                        <p:strVal val="visible"/>
                                      </p:to>
                                    </p:set>
                                    <p:anim calcmode="lin" valueType="num">
                                      <p:cBhvr additive="base">
                                        <p:cTn id="7" dur="500" fill="hold"/>
                                        <p:tgtEl>
                                          <p:spTgt spid="594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400">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7" presetClass="entr" presetSubtype="4" fill="hold" nodeType="afterEffect">
                                  <p:stCondLst>
                                    <p:cond delay="0"/>
                                  </p:stCondLst>
                                  <p:childTnLst>
                                    <p:set>
                                      <p:cBhvr>
                                        <p:cTn id="11" dur="1" fill="hold">
                                          <p:stCondLst>
                                            <p:cond delay="0"/>
                                          </p:stCondLst>
                                        </p:cTn>
                                        <p:tgtEl>
                                          <p:spTgt spid="59400">
                                            <p:txEl>
                                              <p:pRg st="2" end="2"/>
                                            </p:txEl>
                                          </p:spTgt>
                                        </p:tgtEl>
                                        <p:attrNameLst>
                                          <p:attrName>style.visibility</p:attrName>
                                        </p:attrNameLst>
                                      </p:cBhvr>
                                      <p:to>
                                        <p:strVal val="visible"/>
                                      </p:to>
                                    </p:set>
                                    <p:anim calcmode="lin" valueType="num">
                                      <p:cBhvr additive="base">
                                        <p:cTn id="12" dur="500" fill="hold"/>
                                        <p:tgtEl>
                                          <p:spTgt spid="59400">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9400">
                                            <p:txEl>
                                              <p:pRg st="2" end="2"/>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59411"/>
                                        </p:tgtEl>
                                        <p:attrNameLst>
                                          <p:attrName>style.visibility</p:attrName>
                                        </p:attrNameLst>
                                      </p:cBhvr>
                                      <p:to>
                                        <p:strVal val="visible"/>
                                      </p:to>
                                    </p:set>
                                    <p:animEffect transition="in" filter="dissolve">
                                      <p:cBhvr>
                                        <p:cTn id="17" dur="500"/>
                                        <p:tgtEl>
                                          <p:spTgt spid="59411"/>
                                        </p:tgtEl>
                                      </p:cBhvr>
                                    </p:animEffect>
                                  </p:childTnLst>
                                </p:cTn>
                              </p:par>
                              <p:par>
                                <p:cTn id="18" presetID="9" presetClass="entr" presetSubtype="0" fill="hold" nodeType="withEffect">
                                  <p:stCondLst>
                                    <p:cond delay="0"/>
                                  </p:stCondLst>
                                  <p:childTnLst>
                                    <p:set>
                                      <p:cBhvr>
                                        <p:cTn id="19" dur="1" fill="hold">
                                          <p:stCondLst>
                                            <p:cond delay="0"/>
                                          </p:stCondLst>
                                        </p:cTn>
                                        <p:tgtEl>
                                          <p:spTgt spid="59413"/>
                                        </p:tgtEl>
                                        <p:attrNameLst>
                                          <p:attrName>style.visibility</p:attrName>
                                        </p:attrNameLst>
                                      </p:cBhvr>
                                      <p:to>
                                        <p:strVal val="visible"/>
                                      </p:to>
                                    </p:set>
                                    <p:animEffect transition="in" filter="dissolve">
                                      <p:cBhvr>
                                        <p:cTn id="20" dur="500"/>
                                        <p:tgtEl>
                                          <p:spTgt spid="59413"/>
                                        </p:tgtEl>
                                      </p:cBhvr>
                                    </p:animEffect>
                                  </p:childTnLst>
                                </p:cTn>
                              </p:par>
                              <p:par>
                                <p:cTn id="21" presetID="9" presetClass="entr" presetSubtype="0" fill="hold" nodeType="withEffect">
                                  <p:stCondLst>
                                    <p:cond delay="0"/>
                                  </p:stCondLst>
                                  <p:childTnLst>
                                    <p:set>
                                      <p:cBhvr>
                                        <p:cTn id="22" dur="1" fill="hold">
                                          <p:stCondLst>
                                            <p:cond delay="0"/>
                                          </p:stCondLst>
                                        </p:cTn>
                                        <p:tgtEl>
                                          <p:spTgt spid="59417"/>
                                        </p:tgtEl>
                                        <p:attrNameLst>
                                          <p:attrName>style.visibility</p:attrName>
                                        </p:attrNameLst>
                                      </p:cBhvr>
                                      <p:to>
                                        <p:strVal val="visible"/>
                                      </p:to>
                                    </p:set>
                                    <p:animEffect transition="in" filter="dissolve">
                                      <p:cBhvr>
                                        <p:cTn id="23"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A43F298E-9D86-4D1D-96C4-533EE76F2D06}"/>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9218" name="Rectangle 3">
            <a:extLst>
              <a:ext uri="{FF2B5EF4-FFF2-40B4-BE49-F238E27FC236}">
                <a16:creationId xmlns:a16="http://schemas.microsoft.com/office/drawing/2014/main" id="{CF5907EC-ACD2-4B45-A685-505EBAE3C064}"/>
              </a:ext>
            </a:extLst>
          </p:cNvPr>
          <p:cNvSpPr>
            <a:spLocks noChangeArrowheads="1"/>
          </p:cNvSpPr>
          <p:nvPr/>
        </p:nvSpPr>
        <p:spPr bwMode="auto">
          <a:xfrm>
            <a:off x="762000" y="1600200"/>
            <a:ext cx="74914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Elements of game entertainment could include:</a:t>
            </a:r>
          </a:p>
          <a:p>
            <a:pPr algn="ctr" eaLnBrk="1" hangingPunct="1"/>
            <a:r>
              <a:rPr lang="en-US" altLang="en-US">
                <a:solidFill>
                  <a:srgbClr val="000099"/>
                </a:solidFill>
                <a:latin typeface="Verdana" panose="020B0604030504040204" pitchFamily="34" charset="0"/>
              </a:rPr>
              <a:t>	</a:t>
            </a:r>
          </a:p>
        </p:txBody>
      </p:sp>
      <p:sp>
        <p:nvSpPr>
          <p:cNvPr id="94212" name="Rectangle 4">
            <a:extLst>
              <a:ext uri="{FF2B5EF4-FFF2-40B4-BE49-F238E27FC236}">
                <a16:creationId xmlns:a16="http://schemas.microsoft.com/office/drawing/2014/main" id="{23025885-F37E-445F-91DA-27556EC2C8CB}"/>
              </a:ext>
            </a:extLst>
          </p:cNvPr>
          <p:cNvSpPr>
            <a:spLocks noChangeArrowheads="1"/>
          </p:cNvSpPr>
          <p:nvPr/>
        </p:nvSpPr>
        <p:spPr bwMode="auto">
          <a:xfrm>
            <a:off x="1371600" y="1905000"/>
            <a:ext cx="65532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Char char="Ø"/>
            </a:pPr>
            <a:endParaRPr lang="en-US" altLang="en-US" sz="2800">
              <a:solidFill>
                <a:srgbClr val="0033CC"/>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Dance &amp; Stunt Team Integration</a:t>
            </a:r>
          </a:p>
          <a:p>
            <a:pPr eaLnBrk="1" hangingPunct="1">
              <a:buFont typeface="Wingdings" panose="05000000000000000000" pitchFamily="2" charset="2"/>
              <a:buChar char="Ø"/>
            </a:pPr>
            <a:endParaRPr lang="en-US" altLang="en-US" sz="1800">
              <a:solidFill>
                <a:srgbClr val="0033CC"/>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Mascot Coordination</a:t>
            </a:r>
          </a:p>
        </p:txBody>
      </p:sp>
      <p:sp>
        <p:nvSpPr>
          <p:cNvPr id="9220" name="Line 5">
            <a:extLst>
              <a:ext uri="{FF2B5EF4-FFF2-40B4-BE49-F238E27FC236}">
                <a16:creationId xmlns:a16="http://schemas.microsoft.com/office/drawing/2014/main" id="{9FA3B58F-9EA5-4267-9B52-65E4780AE669}"/>
              </a:ext>
            </a:extLst>
          </p:cNvPr>
          <p:cNvSpPr>
            <a:spLocks noChangeShapeType="1"/>
          </p:cNvSpPr>
          <p:nvPr/>
        </p:nvSpPr>
        <p:spPr bwMode="auto">
          <a:xfrm flipV="1">
            <a:off x="457200" y="2209800"/>
            <a:ext cx="8153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221" name="Group 6">
            <a:extLst>
              <a:ext uri="{FF2B5EF4-FFF2-40B4-BE49-F238E27FC236}">
                <a16:creationId xmlns:a16="http://schemas.microsoft.com/office/drawing/2014/main" id="{39875593-6A5B-4A20-96F3-D659CE4C0938}"/>
              </a:ext>
            </a:extLst>
          </p:cNvPr>
          <p:cNvGrpSpPr>
            <a:grpSpLocks/>
          </p:cNvGrpSpPr>
          <p:nvPr/>
        </p:nvGrpSpPr>
        <p:grpSpPr bwMode="auto">
          <a:xfrm>
            <a:off x="0" y="0"/>
            <a:ext cx="9144000" cy="976313"/>
            <a:chOff x="0" y="0"/>
            <a:chExt cx="5760" cy="615"/>
          </a:xfrm>
        </p:grpSpPr>
        <p:sp>
          <p:nvSpPr>
            <p:cNvPr id="9225" name="Text Box 7">
              <a:extLst>
                <a:ext uri="{FF2B5EF4-FFF2-40B4-BE49-F238E27FC236}">
                  <a16:creationId xmlns:a16="http://schemas.microsoft.com/office/drawing/2014/main" id="{C775D9E5-3A5E-4F76-82D6-770B732F448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9226" name="Text Box 8">
              <a:extLst>
                <a:ext uri="{FF2B5EF4-FFF2-40B4-BE49-F238E27FC236}">
                  <a16:creationId xmlns:a16="http://schemas.microsoft.com/office/drawing/2014/main" id="{061D0910-B366-4993-8AA8-7D5A2324991D}"/>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9222" name="Text Box 9">
            <a:extLst>
              <a:ext uri="{FF2B5EF4-FFF2-40B4-BE49-F238E27FC236}">
                <a16:creationId xmlns:a16="http://schemas.microsoft.com/office/drawing/2014/main" id="{2AFF4918-B158-4EB5-991A-B953037FEC6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4221" name="Picture 13" descr="144_LakerGirls3">
            <a:extLst>
              <a:ext uri="{FF2B5EF4-FFF2-40B4-BE49-F238E27FC236}">
                <a16:creationId xmlns:a16="http://schemas.microsoft.com/office/drawing/2014/main" id="{BEED3490-3B78-4BA9-B4DD-1E17C45CC1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581400"/>
            <a:ext cx="213995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3" descr="40">
            <a:extLst>
              <a:ext uri="{FF2B5EF4-FFF2-40B4-BE49-F238E27FC236}">
                <a16:creationId xmlns:a16="http://schemas.microsoft.com/office/drawing/2014/main" id="{47B87BAD-65B8-4B97-8F7C-9E4B0B2C83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4038600"/>
            <a:ext cx="3429000"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4212">
                                            <p:txEl>
                                              <p:pRg st="1" end="1"/>
                                            </p:txEl>
                                          </p:spTgt>
                                        </p:tgtEl>
                                        <p:attrNameLst>
                                          <p:attrName>style.visibility</p:attrName>
                                        </p:attrNameLst>
                                      </p:cBhvr>
                                      <p:to>
                                        <p:strVal val="visible"/>
                                      </p:to>
                                    </p:set>
                                    <p:anim calcmode="lin" valueType="num">
                                      <p:cBhvr additive="base">
                                        <p:cTn id="7" dur="500" fill="hold"/>
                                        <p:tgtEl>
                                          <p:spTgt spid="9421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2">
                                            <p:txEl>
                                              <p:pRg st="1" end="1"/>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94212">
                                            <p:txEl>
                                              <p:pRg st="3" end="3"/>
                                            </p:txEl>
                                          </p:spTgt>
                                        </p:tgtEl>
                                        <p:attrNameLst>
                                          <p:attrName>style.visibility</p:attrName>
                                        </p:attrNameLst>
                                      </p:cBhvr>
                                      <p:to>
                                        <p:strVal val="visible"/>
                                      </p:to>
                                    </p:set>
                                    <p:anim calcmode="lin" valueType="num">
                                      <p:cBhvr additive="base">
                                        <p:cTn id="12" dur="500" fill="hold"/>
                                        <p:tgtEl>
                                          <p:spTgt spid="94212">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4212">
                                            <p:txEl>
                                              <p:pRg st="3" end="3"/>
                                            </p:txEl>
                                          </p:spTgt>
                                        </p:tgtEl>
                                        <p:attrNameLst>
                                          <p:attrName>ppt_y</p:attrName>
                                        </p:attrNameLst>
                                      </p:cBhvr>
                                      <p:tavLst>
                                        <p:tav tm="0">
                                          <p:val>
                                            <p:strVal val="1+#ppt_h/2"/>
                                          </p:val>
                                        </p:tav>
                                        <p:tav tm="100000">
                                          <p:val>
                                            <p:strVal val="#ppt_y"/>
                                          </p:val>
                                        </p:tav>
                                      </p:tavLst>
                                    </p:anim>
                                  </p:childTnLst>
                                </p:cTn>
                              </p:par>
                              <p:par>
                                <p:cTn id="14" presetID="9" presetClass="entr" presetSubtype="0" fill="hold" nodeType="withEffect">
                                  <p:stCondLst>
                                    <p:cond delay="0"/>
                                  </p:stCondLst>
                                  <p:childTnLst>
                                    <p:set>
                                      <p:cBhvr>
                                        <p:cTn id="15" dur="1" fill="hold">
                                          <p:stCondLst>
                                            <p:cond delay="0"/>
                                          </p:stCondLst>
                                        </p:cTn>
                                        <p:tgtEl>
                                          <p:spTgt spid="94221"/>
                                        </p:tgtEl>
                                        <p:attrNameLst>
                                          <p:attrName>style.visibility</p:attrName>
                                        </p:attrNameLst>
                                      </p:cBhvr>
                                      <p:to>
                                        <p:strVal val="visible"/>
                                      </p:to>
                                    </p:set>
                                    <p:animEffect transition="in" filter="dissolve">
                                      <p:cBhvr>
                                        <p:cTn id="16" dur="500"/>
                                        <p:tgtEl>
                                          <p:spTgt spid="94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a:extLst>
              <a:ext uri="{FF2B5EF4-FFF2-40B4-BE49-F238E27FC236}">
                <a16:creationId xmlns:a16="http://schemas.microsoft.com/office/drawing/2014/main" id="{7F083F52-F99B-429D-9A6F-941883259FBE}"/>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0242" name="Rectangle 3">
            <a:extLst>
              <a:ext uri="{FF2B5EF4-FFF2-40B4-BE49-F238E27FC236}">
                <a16:creationId xmlns:a16="http://schemas.microsoft.com/office/drawing/2014/main" id="{AD1E8AEC-CCD7-4DD7-AB9B-B474CD99B165}"/>
              </a:ext>
            </a:extLst>
          </p:cNvPr>
          <p:cNvSpPr>
            <a:spLocks noChangeArrowheads="1"/>
          </p:cNvSpPr>
          <p:nvPr/>
        </p:nvSpPr>
        <p:spPr bwMode="auto">
          <a:xfrm>
            <a:off x="762000" y="1752600"/>
            <a:ext cx="74914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Elements of game entertainment could include:</a:t>
            </a:r>
          </a:p>
          <a:p>
            <a:pPr algn="ctr" eaLnBrk="1" hangingPunct="1"/>
            <a:r>
              <a:rPr lang="en-US" altLang="en-US">
                <a:solidFill>
                  <a:srgbClr val="000099"/>
                </a:solidFill>
                <a:latin typeface="Verdana" panose="020B0604030504040204" pitchFamily="34" charset="0"/>
              </a:rPr>
              <a:t>	</a:t>
            </a:r>
          </a:p>
        </p:txBody>
      </p:sp>
      <p:sp>
        <p:nvSpPr>
          <p:cNvPr id="96260" name="Rectangle 4">
            <a:extLst>
              <a:ext uri="{FF2B5EF4-FFF2-40B4-BE49-F238E27FC236}">
                <a16:creationId xmlns:a16="http://schemas.microsoft.com/office/drawing/2014/main" id="{52FEA495-9FBA-47D3-B799-55876D8025D4}"/>
              </a:ext>
            </a:extLst>
          </p:cNvPr>
          <p:cNvSpPr>
            <a:spLocks noChangeArrowheads="1"/>
          </p:cNvSpPr>
          <p:nvPr/>
        </p:nvSpPr>
        <p:spPr bwMode="auto">
          <a:xfrm>
            <a:off x="304800" y="2895600"/>
            <a:ext cx="37338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Char char="Ø"/>
            </a:pPr>
            <a:endParaRPr lang="en-US" altLang="en-US" sz="2800">
              <a:solidFill>
                <a:srgbClr val="0033CC"/>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33CC"/>
                </a:solidFill>
                <a:latin typeface="Verdana" panose="020B0604030504040204" pitchFamily="34" charset="0"/>
              </a:rPr>
              <a:t>  Managing any       </a:t>
            </a:r>
          </a:p>
          <a:p>
            <a:pPr eaLnBrk="1" hangingPunct="1">
              <a:buFont typeface="Wingdings" panose="05000000000000000000" pitchFamily="2" charset="2"/>
              <a:buNone/>
            </a:pPr>
            <a:r>
              <a:rPr lang="en-US" altLang="en-US" sz="2800">
                <a:solidFill>
                  <a:srgbClr val="0033CC"/>
                </a:solidFill>
                <a:latin typeface="Verdana" panose="020B0604030504040204" pitchFamily="34" charset="0"/>
              </a:rPr>
              <a:t>    additional </a:t>
            </a:r>
          </a:p>
          <a:p>
            <a:pPr eaLnBrk="1" hangingPunct="1">
              <a:buFont typeface="Wingdings" panose="05000000000000000000" pitchFamily="2" charset="2"/>
              <a:buNone/>
            </a:pPr>
            <a:r>
              <a:rPr lang="en-US" altLang="en-US" sz="2800">
                <a:solidFill>
                  <a:srgbClr val="0033CC"/>
                </a:solidFill>
                <a:latin typeface="Verdana" panose="020B0604030504040204" pitchFamily="34" charset="0"/>
              </a:rPr>
              <a:t>    entertainment  </a:t>
            </a:r>
          </a:p>
          <a:p>
            <a:pPr eaLnBrk="1" hangingPunct="1">
              <a:buFont typeface="Wingdings" panose="05000000000000000000" pitchFamily="2" charset="2"/>
              <a:buNone/>
            </a:pPr>
            <a:r>
              <a:rPr lang="en-US" altLang="en-US" sz="2800">
                <a:solidFill>
                  <a:srgbClr val="0033CC"/>
                </a:solidFill>
                <a:latin typeface="Verdana" panose="020B0604030504040204" pitchFamily="34" charset="0"/>
              </a:rPr>
              <a:t>    such as in-arena  </a:t>
            </a:r>
          </a:p>
          <a:p>
            <a:pPr eaLnBrk="1" hangingPunct="1">
              <a:buFont typeface="Wingdings" panose="05000000000000000000" pitchFamily="2" charset="2"/>
              <a:buNone/>
            </a:pPr>
            <a:r>
              <a:rPr lang="en-US" altLang="en-US" sz="2800">
                <a:solidFill>
                  <a:srgbClr val="0033CC"/>
                </a:solidFill>
                <a:latin typeface="Verdana" panose="020B0604030504040204" pitchFamily="34" charset="0"/>
              </a:rPr>
              <a:t>    blimps </a:t>
            </a:r>
          </a:p>
        </p:txBody>
      </p:sp>
      <p:sp>
        <p:nvSpPr>
          <p:cNvPr id="10244" name="Line 5">
            <a:extLst>
              <a:ext uri="{FF2B5EF4-FFF2-40B4-BE49-F238E27FC236}">
                <a16:creationId xmlns:a16="http://schemas.microsoft.com/office/drawing/2014/main" id="{2EDAAF95-3E90-426A-9831-FC3CC833050C}"/>
              </a:ext>
            </a:extLst>
          </p:cNvPr>
          <p:cNvSpPr>
            <a:spLocks noChangeShapeType="1"/>
          </p:cNvSpPr>
          <p:nvPr/>
        </p:nvSpPr>
        <p:spPr bwMode="auto">
          <a:xfrm flipV="1">
            <a:off x="457200" y="2362200"/>
            <a:ext cx="8153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0245" name="Group 6">
            <a:extLst>
              <a:ext uri="{FF2B5EF4-FFF2-40B4-BE49-F238E27FC236}">
                <a16:creationId xmlns:a16="http://schemas.microsoft.com/office/drawing/2014/main" id="{14C8234C-6860-40D0-811B-860151E0F7C4}"/>
              </a:ext>
            </a:extLst>
          </p:cNvPr>
          <p:cNvGrpSpPr>
            <a:grpSpLocks/>
          </p:cNvGrpSpPr>
          <p:nvPr/>
        </p:nvGrpSpPr>
        <p:grpSpPr bwMode="auto">
          <a:xfrm>
            <a:off x="0" y="0"/>
            <a:ext cx="9144000" cy="976313"/>
            <a:chOff x="0" y="0"/>
            <a:chExt cx="5760" cy="615"/>
          </a:xfrm>
        </p:grpSpPr>
        <p:sp>
          <p:nvSpPr>
            <p:cNvPr id="10248" name="Text Box 7">
              <a:extLst>
                <a:ext uri="{FF2B5EF4-FFF2-40B4-BE49-F238E27FC236}">
                  <a16:creationId xmlns:a16="http://schemas.microsoft.com/office/drawing/2014/main" id="{FC653AEA-FA46-4749-AC5E-91ED9EBB8C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0249" name="Text Box 8">
              <a:extLst>
                <a:ext uri="{FF2B5EF4-FFF2-40B4-BE49-F238E27FC236}">
                  <a16:creationId xmlns:a16="http://schemas.microsoft.com/office/drawing/2014/main" id="{5F7ECE85-4BB6-43C6-BCEE-EEB8D9BC46B5}"/>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0246" name="Text Box 9">
            <a:extLst>
              <a:ext uri="{FF2B5EF4-FFF2-40B4-BE49-F238E27FC236}">
                <a16:creationId xmlns:a16="http://schemas.microsoft.com/office/drawing/2014/main" id="{D962D234-C0F9-4FCF-95FD-7690736654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6267" name="Picture 11" descr="bulls_blimp">
            <a:extLst>
              <a:ext uri="{FF2B5EF4-FFF2-40B4-BE49-F238E27FC236}">
                <a16:creationId xmlns:a16="http://schemas.microsoft.com/office/drawing/2014/main" id="{B90EF3CA-DA34-49BB-AA86-6F1306684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743200"/>
            <a:ext cx="42862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6260">
                                            <p:txEl>
                                              <p:pRg st="1" end="1"/>
                                            </p:txEl>
                                          </p:spTgt>
                                        </p:tgtEl>
                                        <p:attrNameLst>
                                          <p:attrName>style.visibility</p:attrName>
                                        </p:attrNameLst>
                                      </p:cBhvr>
                                      <p:to>
                                        <p:strVal val="visible"/>
                                      </p:to>
                                    </p:set>
                                    <p:anim calcmode="lin" valueType="num">
                                      <p:cBhvr additive="base">
                                        <p:cTn id="7" dur="500" fill="hold"/>
                                        <p:tgtEl>
                                          <p:spTgt spid="9626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6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6260">
                                            <p:txEl>
                                              <p:pRg st="2" end="2"/>
                                            </p:txEl>
                                          </p:spTgt>
                                        </p:tgtEl>
                                        <p:attrNameLst>
                                          <p:attrName>style.visibility</p:attrName>
                                        </p:attrNameLst>
                                      </p:cBhvr>
                                      <p:to>
                                        <p:strVal val="visible"/>
                                      </p:to>
                                    </p:set>
                                    <p:anim calcmode="lin" valueType="num">
                                      <p:cBhvr additive="base">
                                        <p:cTn id="11" dur="500" fill="hold"/>
                                        <p:tgtEl>
                                          <p:spTgt spid="96260">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6260">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6260">
                                            <p:txEl>
                                              <p:pRg st="3" end="3"/>
                                            </p:txEl>
                                          </p:spTgt>
                                        </p:tgtEl>
                                        <p:attrNameLst>
                                          <p:attrName>style.visibility</p:attrName>
                                        </p:attrNameLst>
                                      </p:cBhvr>
                                      <p:to>
                                        <p:strVal val="visible"/>
                                      </p:to>
                                    </p:set>
                                    <p:anim calcmode="lin" valueType="num">
                                      <p:cBhvr additive="base">
                                        <p:cTn id="15" dur="500" fill="hold"/>
                                        <p:tgtEl>
                                          <p:spTgt spid="96260">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6260">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6260">
                                            <p:txEl>
                                              <p:pRg st="4" end="4"/>
                                            </p:txEl>
                                          </p:spTgt>
                                        </p:tgtEl>
                                        <p:attrNameLst>
                                          <p:attrName>style.visibility</p:attrName>
                                        </p:attrNameLst>
                                      </p:cBhvr>
                                      <p:to>
                                        <p:strVal val="visible"/>
                                      </p:to>
                                    </p:set>
                                    <p:anim calcmode="lin" valueType="num">
                                      <p:cBhvr additive="base">
                                        <p:cTn id="19" dur="500" fill="hold"/>
                                        <p:tgtEl>
                                          <p:spTgt spid="96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6260">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6260">
                                            <p:txEl>
                                              <p:pRg st="5" end="5"/>
                                            </p:txEl>
                                          </p:spTgt>
                                        </p:tgtEl>
                                        <p:attrNameLst>
                                          <p:attrName>style.visibility</p:attrName>
                                        </p:attrNameLst>
                                      </p:cBhvr>
                                      <p:to>
                                        <p:strVal val="visible"/>
                                      </p:to>
                                    </p:set>
                                    <p:anim calcmode="lin" valueType="num">
                                      <p:cBhvr additive="base">
                                        <p:cTn id="23" dur="500" fill="hold"/>
                                        <p:tgtEl>
                                          <p:spTgt spid="96260">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6260">
                                            <p:txEl>
                                              <p:pRg st="5" end="5"/>
                                            </p:txEl>
                                          </p:spTgt>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96267"/>
                                        </p:tgtEl>
                                        <p:attrNameLst>
                                          <p:attrName>style.visibility</p:attrName>
                                        </p:attrNameLst>
                                      </p:cBhvr>
                                      <p:to>
                                        <p:strVal val="visible"/>
                                      </p:to>
                                    </p:set>
                                    <p:animEffect transition="in" filter="dissolve">
                                      <p:cBhvr>
                                        <p:cTn id="28" dur="500"/>
                                        <p:tgtEl>
                                          <p:spTgt spid="96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4940E93-91A3-4A4F-ACEA-192F0FB3263B}"/>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1266" name="Rectangle 3">
            <a:extLst>
              <a:ext uri="{FF2B5EF4-FFF2-40B4-BE49-F238E27FC236}">
                <a16:creationId xmlns:a16="http://schemas.microsoft.com/office/drawing/2014/main" id="{B2BE5BA9-0B70-43C2-9EE7-8EF44AA6A302}"/>
              </a:ext>
            </a:extLst>
          </p:cNvPr>
          <p:cNvSpPr>
            <a:spLocks noChangeArrowheads="1"/>
          </p:cNvSpPr>
          <p:nvPr/>
        </p:nvSpPr>
        <p:spPr bwMode="auto">
          <a:xfrm>
            <a:off x="304800" y="1600200"/>
            <a:ext cx="8496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The Game Day Staff</a:t>
            </a:r>
            <a:endParaRPr lang="en-US" altLang="en-US">
              <a:latin typeface="Verdana" panose="020B0604030504040204" pitchFamily="34" charset="0"/>
            </a:endParaRPr>
          </a:p>
        </p:txBody>
      </p:sp>
      <p:sp>
        <p:nvSpPr>
          <p:cNvPr id="110596" name="Rectangle 4">
            <a:extLst>
              <a:ext uri="{FF2B5EF4-FFF2-40B4-BE49-F238E27FC236}">
                <a16:creationId xmlns:a16="http://schemas.microsoft.com/office/drawing/2014/main" id="{CF4B97A1-BE53-4FA7-87A0-40C2C8C68820}"/>
              </a:ext>
            </a:extLst>
          </p:cNvPr>
          <p:cNvSpPr>
            <a:spLocks noChangeArrowheads="1"/>
          </p:cNvSpPr>
          <p:nvPr/>
        </p:nvSpPr>
        <p:spPr bwMode="auto">
          <a:xfrm>
            <a:off x="228600" y="2133600"/>
            <a:ext cx="87630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8000"/>
                </a:solidFill>
                <a:latin typeface="Verdana" panose="020B0604030504040204" pitchFamily="34" charset="0"/>
              </a:rPr>
              <a:t>To execute and implement each element of the game operations plan, an organization typically has a game day staff in place.</a:t>
            </a:r>
          </a:p>
          <a:p>
            <a:pPr eaLnBrk="1" hangingPunct="1"/>
            <a:endParaRPr lang="en-US" altLang="en-US">
              <a:solidFill>
                <a:srgbClr val="008000"/>
              </a:solidFill>
              <a:latin typeface="Verdana" panose="020B0604030504040204" pitchFamily="34" charset="0"/>
            </a:endParaRPr>
          </a:p>
          <a:p>
            <a:pPr eaLnBrk="1" hangingPunct="1"/>
            <a:r>
              <a:rPr lang="en-US" altLang="en-US">
                <a:solidFill>
                  <a:srgbClr val="008000"/>
                </a:solidFill>
                <a:latin typeface="Verdana" panose="020B0604030504040204" pitchFamily="34" charset="0"/>
              </a:rPr>
              <a:t>The Boston Red Sox staff features a </a:t>
            </a:r>
            <a:r>
              <a:rPr lang="en-US" altLang="en-US" u="sng">
                <a:solidFill>
                  <a:srgbClr val="008000"/>
                </a:solidFill>
                <a:latin typeface="Verdana" panose="020B0604030504040204" pitchFamily="34" charset="0"/>
              </a:rPr>
              <a:t>General Manager</a:t>
            </a:r>
            <a:r>
              <a:rPr lang="en-US" altLang="en-US">
                <a:solidFill>
                  <a:srgbClr val="008000"/>
                </a:solidFill>
                <a:latin typeface="Verdana" panose="020B0604030504040204" pitchFamily="34" charset="0"/>
              </a:rPr>
              <a:t> of in-game entertainment who is responsible for overseeing a crew that includes a </a:t>
            </a:r>
            <a:r>
              <a:rPr lang="en-US" altLang="en-US" u="sng">
                <a:solidFill>
                  <a:srgbClr val="008000"/>
                </a:solidFill>
                <a:latin typeface="Verdana" panose="020B0604030504040204" pitchFamily="34" charset="0"/>
              </a:rPr>
              <a:t>DJ</a:t>
            </a:r>
            <a:r>
              <a:rPr lang="en-US" altLang="en-US">
                <a:solidFill>
                  <a:srgbClr val="008000"/>
                </a:solidFill>
                <a:latin typeface="Verdana" panose="020B0604030504040204" pitchFamily="34" charset="0"/>
              </a:rPr>
              <a:t> to run the music, </a:t>
            </a:r>
            <a:r>
              <a:rPr lang="en-US" altLang="en-US" u="sng">
                <a:solidFill>
                  <a:srgbClr val="008000"/>
                </a:solidFill>
                <a:latin typeface="Verdana" panose="020B0604030504040204" pitchFamily="34" charset="0"/>
              </a:rPr>
              <a:t>seven people</a:t>
            </a:r>
            <a:r>
              <a:rPr lang="en-US" altLang="en-US">
                <a:solidFill>
                  <a:srgbClr val="008000"/>
                </a:solidFill>
                <a:latin typeface="Verdana" panose="020B0604030504040204" pitchFamily="34" charset="0"/>
              </a:rPr>
              <a:t> to edit the replays and type out the graphics that appear on the video scoreboard, </a:t>
            </a:r>
            <a:r>
              <a:rPr lang="en-US" altLang="en-US" u="sng">
                <a:solidFill>
                  <a:srgbClr val="008000"/>
                </a:solidFill>
                <a:latin typeface="Verdana" panose="020B0604030504040204" pitchFamily="34" charset="0"/>
              </a:rPr>
              <a:t>two additional people</a:t>
            </a:r>
            <a:r>
              <a:rPr lang="en-US" altLang="en-US">
                <a:solidFill>
                  <a:srgbClr val="008000"/>
                </a:solidFill>
                <a:latin typeface="Verdana" panose="020B0604030504040204" pitchFamily="34" charset="0"/>
              </a:rPr>
              <a:t> who control an additional video board and </a:t>
            </a:r>
            <a:r>
              <a:rPr lang="en-US" altLang="en-US" u="sng">
                <a:solidFill>
                  <a:srgbClr val="008000"/>
                </a:solidFill>
                <a:latin typeface="Verdana" panose="020B0604030504040204" pitchFamily="34" charset="0"/>
              </a:rPr>
              <a:t>four people</a:t>
            </a:r>
            <a:r>
              <a:rPr lang="en-US" altLang="en-US">
                <a:solidFill>
                  <a:srgbClr val="008000"/>
                </a:solidFill>
                <a:latin typeface="Verdana" panose="020B0604030504040204" pitchFamily="34" charset="0"/>
              </a:rPr>
              <a:t> running video cameras around the park.</a:t>
            </a:r>
          </a:p>
        </p:txBody>
      </p:sp>
      <p:sp>
        <p:nvSpPr>
          <p:cNvPr id="11268" name="Line 5">
            <a:extLst>
              <a:ext uri="{FF2B5EF4-FFF2-40B4-BE49-F238E27FC236}">
                <a16:creationId xmlns:a16="http://schemas.microsoft.com/office/drawing/2014/main" id="{EFC5452D-AE91-4EB2-8CC9-F3D7EDBD6168}"/>
              </a:ext>
            </a:extLst>
          </p:cNvPr>
          <p:cNvSpPr>
            <a:spLocks noChangeShapeType="1"/>
          </p:cNvSpPr>
          <p:nvPr/>
        </p:nvSpPr>
        <p:spPr bwMode="auto">
          <a:xfrm>
            <a:off x="457200" y="21336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1269" name="Group 6">
            <a:extLst>
              <a:ext uri="{FF2B5EF4-FFF2-40B4-BE49-F238E27FC236}">
                <a16:creationId xmlns:a16="http://schemas.microsoft.com/office/drawing/2014/main" id="{A1354624-79C4-4648-B4E2-42B11E68B7CB}"/>
              </a:ext>
            </a:extLst>
          </p:cNvPr>
          <p:cNvGrpSpPr>
            <a:grpSpLocks/>
          </p:cNvGrpSpPr>
          <p:nvPr/>
        </p:nvGrpSpPr>
        <p:grpSpPr bwMode="auto">
          <a:xfrm>
            <a:off x="0" y="0"/>
            <a:ext cx="9144000" cy="976313"/>
            <a:chOff x="0" y="0"/>
            <a:chExt cx="5760" cy="615"/>
          </a:xfrm>
        </p:grpSpPr>
        <p:sp>
          <p:nvSpPr>
            <p:cNvPr id="11271" name="Text Box 7">
              <a:extLst>
                <a:ext uri="{FF2B5EF4-FFF2-40B4-BE49-F238E27FC236}">
                  <a16:creationId xmlns:a16="http://schemas.microsoft.com/office/drawing/2014/main" id="{0E0E7FE7-5F9A-4E14-9ED5-541F5D74661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1272" name="Text Box 8">
              <a:extLst>
                <a:ext uri="{FF2B5EF4-FFF2-40B4-BE49-F238E27FC236}">
                  <a16:creationId xmlns:a16="http://schemas.microsoft.com/office/drawing/2014/main" id="{908C5B13-069B-4732-B0C7-41397309C4F5}"/>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1270" name="Text Box 9">
            <a:extLst>
              <a:ext uri="{FF2B5EF4-FFF2-40B4-BE49-F238E27FC236}">
                <a16:creationId xmlns:a16="http://schemas.microsoft.com/office/drawing/2014/main" id="{6FEB0E90-7E6C-4A10-B09D-74EBA8600AD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10596">
                                            <p:txEl>
                                              <p:pRg st="0" end="0"/>
                                            </p:txEl>
                                          </p:spTgt>
                                        </p:tgtEl>
                                        <p:attrNameLst>
                                          <p:attrName>style.visibility</p:attrName>
                                        </p:attrNameLst>
                                      </p:cBhvr>
                                      <p:to>
                                        <p:strVal val="visible"/>
                                      </p:to>
                                    </p:set>
                                    <p:animEffect transition="in" filter="diamond(in)">
                                      <p:cBhvr>
                                        <p:cTn id="7" dur="1000"/>
                                        <p:tgtEl>
                                          <p:spTgt spid="110596">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10596">
                                            <p:txEl>
                                              <p:pRg st="2" end="2"/>
                                            </p:txEl>
                                          </p:spTgt>
                                        </p:tgtEl>
                                        <p:attrNameLst>
                                          <p:attrName>style.visibility</p:attrName>
                                        </p:attrNameLst>
                                      </p:cBhvr>
                                      <p:to>
                                        <p:strVal val="visible"/>
                                      </p:to>
                                    </p:set>
                                    <p:animEffect transition="in" filter="diamond(in)">
                                      <p:cBhvr>
                                        <p:cTn id="10" dur="1000"/>
                                        <p:tgtEl>
                                          <p:spTgt spid="1105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id="{94269214-B1EA-4D3D-8151-8934D9A1E543}"/>
              </a:ext>
            </a:extLst>
          </p:cNvPr>
          <p:cNvSpPr>
            <a:spLocks noChangeArrowheads="1"/>
          </p:cNvSpPr>
          <p:nvPr/>
        </p:nvSpPr>
        <p:spPr bwMode="auto">
          <a:xfrm>
            <a:off x="533400" y="7620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a:solidFill>
                  <a:schemeClr val="tx2"/>
                </a:solidFill>
                <a:latin typeface="Verdana" panose="020B0604030504040204" pitchFamily="34" charset="0"/>
              </a:rPr>
              <a:t>Game Operations</a:t>
            </a:r>
          </a:p>
        </p:txBody>
      </p:sp>
      <p:sp>
        <p:nvSpPr>
          <p:cNvPr id="12290" name="Rectangle 3">
            <a:extLst>
              <a:ext uri="{FF2B5EF4-FFF2-40B4-BE49-F238E27FC236}">
                <a16:creationId xmlns:a16="http://schemas.microsoft.com/office/drawing/2014/main" id="{EECFD703-7EE5-4A57-A593-A95E28BA36EC}"/>
              </a:ext>
            </a:extLst>
          </p:cNvPr>
          <p:cNvSpPr>
            <a:spLocks noChangeArrowheads="1"/>
          </p:cNvSpPr>
          <p:nvPr/>
        </p:nvSpPr>
        <p:spPr bwMode="auto">
          <a:xfrm>
            <a:off x="304800" y="1752600"/>
            <a:ext cx="8496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The Game Day Staff</a:t>
            </a:r>
            <a:endParaRPr lang="en-US" altLang="en-US">
              <a:latin typeface="Verdana" panose="020B0604030504040204" pitchFamily="34" charset="0"/>
            </a:endParaRPr>
          </a:p>
        </p:txBody>
      </p:sp>
      <p:sp>
        <p:nvSpPr>
          <p:cNvPr id="112644" name="Rectangle 4">
            <a:extLst>
              <a:ext uri="{FF2B5EF4-FFF2-40B4-BE49-F238E27FC236}">
                <a16:creationId xmlns:a16="http://schemas.microsoft.com/office/drawing/2014/main" id="{0BF7646B-AF51-4C11-9A2D-F0D3A9864424}"/>
              </a:ext>
            </a:extLst>
          </p:cNvPr>
          <p:cNvSpPr>
            <a:spLocks noChangeArrowheads="1"/>
          </p:cNvSpPr>
          <p:nvPr/>
        </p:nvSpPr>
        <p:spPr bwMode="auto">
          <a:xfrm>
            <a:off x="457200" y="2743200"/>
            <a:ext cx="8229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191966"/>
                </a:solidFill>
                <a:latin typeface="Verdana" panose="020B0604030504040204" pitchFamily="34" charset="0"/>
              </a:rPr>
              <a:t>Software programs like “Sound Director” and Total Sports Entertainment’s “Game Time Pro” make it easier for teams to manage game operations and entertainment.</a:t>
            </a:r>
          </a:p>
        </p:txBody>
      </p:sp>
      <p:sp>
        <p:nvSpPr>
          <p:cNvPr id="12292" name="Line 5">
            <a:extLst>
              <a:ext uri="{FF2B5EF4-FFF2-40B4-BE49-F238E27FC236}">
                <a16:creationId xmlns:a16="http://schemas.microsoft.com/office/drawing/2014/main" id="{DAEA5A14-65F1-4507-81CE-7446DC186EE5}"/>
              </a:ext>
            </a:extLst>
          </p:cNvPr>
          <p:cNvSpPr>
            <a:spLocks noChangeShapeType="1"/>
          </p:cNvSpPr>
          <p:nvPr/>
        </p:nvSpPr>
        <p:spPr bwMode="auto">
          <a:xfrm>
            <a:off x="457200" y="23622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2293" name="Group 6">
            <a:extLst>
              <a:ext uri="{FF2B5EF4-FFF2-40B4-BE49-F238E27FC236}">
                <a16:creationId xmlns:a16="http://schemas.microsoft.com/office/drawing/2014/main" id="{A2F5EC2A-14E7-4D05-B7FC-84B60DE807CA}"/>
              </a:ext>
            </a:extLst>
          </p:cNvPr>
          <p:cNvGrpSpPr>
            <a:grpSpLocks/>
          </p:cNvGrpSpPr>
          <p:nvPr/>
        </p:nvGrpSpPr>
        <p:grpSpPr bwMode="auto">
          <a:xfrm>
            <a:off x="0" y="0"/>
            <a:ext cx="9144000" cy="976313"/>
            <a:chOff x="0" y="0"/>
            <a:chExt cx="5760" cy="615"/>
          </a:xfrm>
        </p:grpSpPr>
        <p:sp>
          <p:nvSpPr>
            <p:cNvPr id="12296" name="Text Box 7">
              <a:extLst>
                <a:ext uri="{FF2B5EF4-FFF2-40B4-BE49-F238E27FC236}">
                  <a16:creationId xmlns:a16="http://schemas.microsoft.com/office/drawing/2014/main" id="{4059984B-394B-4441-8907-F9C8E4E96BF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10.2</a:t>
              </a:r>
            </a:p>
          </p:txBody>
        </p:sp>
        <p:sp>
          <p:nvSpPr>
            <p:cNvPr id="12297" name="Text Box 8">
              <a:extLst>
                <a:ext uri="{FF2B5EF4-FFF2-40B4-BE49-F238E27FC236}">
                  <a16:creationId xmlns:a16="http://schemas.microsoft.com/office/drawing/2014/main" id="{8165290F-96FC-4C93-BCC3-EC39CDCFC78B}"/>
                </a:ext>
              </a:extLst>
            </p:cNvPr>
            <p:cNvSpPr txBox="1">
              <a:spLocks noChangeArrowheads="1"/>
            </p:cNvSpPr>
            <p:nvPr/>
          </p:nvSpPr>
          <p:spPr bwMode="auto">
            <a:xfrm>
              <a:off x="0" y="0"/>
              <a:ext cx="32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chemeClr val="folHlink"/>
                  </a:solidFill>
                  <a:latin typeface="Arial Black" panose="020B0A04020102020204" pitchFamily="34" charset="0"/>
                </a:rPr>
                <a:t>Game Operations &amp; Entertainment</a:t>
              </a:r>
            </a:p>
          </p:txBody>
        </p:sp>
      </p:grpSp>
      <p:sp>
        <p:nvSpPr>
          <p:cNvPr id="12294" name="Text Box 9">
            <a:extLst>
              <a:ext uri="{FF2B5EF4-FFF2-40B4-BE49-F238E27FC236}">
                <a16:creationId xmlns:a16="http://schemas.microsoft.com/office/drawing/2014/main" id="{A4D29B3B-D9D2-468F-A1D0-8F5CD2D9086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 name="Picture 2">
            <a:extLst>
              <a:ext uri="{FF2B5EF4-FFF2-40B4-BE49-F238E27FC236}">
                <a16:creationId xmlns:a16="http://schemas.microsoft.com/office/drawing/2014/main" id="{014D7A3C-3B53-44B7-8FB1-332CDB5E01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800600"/>
            <a:ext cx="75057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12644">
                                            <p:txEl>
                                              <p:pRg st="0" end="0"/>
                                            </p:txEl>
                                          </p:spTgt>
                                        </p:tgtEl>
                                        <p:attrNameLst>
                                          <p:attrName>style.visibility</p:attrName>
                                        </p:attrNameLst>
                                      </p:cBhvr>
                                      <p:to>
                                        <p:strVal val="visible"/>
                                      </p:to>
                                    </p:set>
                                    <p:animEffect transition="in" filter="diamond(in)">
                                      <p:cBhvr>
                                        <p:cTn id="7" dur="1000"/>
                                        <p:tgtEl>
                                          <p:spTgt spid="112644">
                                            <p:txEl>
                                              <p:pRg st="0" end="0"/>
                                            </p:txEl>
                                          </p:spTgt>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2822</TotalTime>
  <Words>2531</Words>
  <Application>Microsoft Office PowerPoint</Application>
  <PresentationFormat>On-screen Show (4:3)</PresentationFormat>
  <Paragraphs>303</Paragraphs>
  <Slides>44</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44</vt:i4>
      </vt:variant>
    </vt:vector>
  </HeadingPairs>
  <TitlesOfParts>
    <vt:vector size="51"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10.2 - Slides-What are Game Operations</dc:title>
  <dc:creator>Copyright © 2012 by Sports Career Consulting, LLC</dc:creator>
  <cp:lastModifiedBy>Chris Lindauer</cp:lastModifiedBy>
  <cp:revision>172</cp:revision>
  <dcterms:created xsi:type="dcterms:W3CDTF">2004-08-19T01:03:36Z</dcterms:created>
  <dcterms:modified xsi:type="dcterms:W3CDTF">2020-08-26T15:38:25Z</dcterms:modified>
</cp:coreProperties>
</file>